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4"/>
  </p:notesMasterIdLst>
  <p:handoutMasterIdLst>
    <p:handoutMasterId r:id="rId35"/>
  </p:handoutMasterIdLst>
  <p:sldIdLst>
    <p:sldId id="267" r:id="rId2"/>
    <p:sldId id="268" r:id="rId3"/>
    <p:sldId id="270" r:id="rId4"/>
    <p:sldId id="271" r:id="rId5"/>
    <p:sldId id="274" r:id="rId6"/>
    <p:sldId id="275" r:id="rId7"/>
    <p:sldId id="278" r:id="rId8"/>
    <p:sldId id="279" r:id="rId9"/>
    <p:sldId id="276" r:id="rId10"/>
    <p:sldId id="277" r:id="rId11"/>
    <p:sldId id="292" r:id="rId12"/>
    <p:sldId id="293" r:id="rId13"/>
    <p:sldId id="280" r:id="rId14"/>
    <p:sldId id="294" r:id="rId15"/>
    <p:sldId id="295" r:id="rId16"/>
    <p:sldId id="308" r:id="rId17"/>
    <p:sldId id="281" r:id="rId18"/>
    <p:sldId id="283" r:id="rId19"/>
    <p:sldId id="296" r:id="rId20"/>
    <p:sldId id="297" r:id="rId21"/>
    <p:sldId id="298" r:id="rId22"/>
    <p:sldId id="299" r:id="rId23"/>
    <p:sldId id="300" r:id="rId24"/>
    <p:sldId id="309" r:id="rId25"/>
    <p:sldId id="303" r:id="rId26"/>
    <p:sldId id="305" r:id="rId27"/>
    <p:sldId id="306" r:id="rId28"/>
    <p:sldId id="307" r:id="rId29"/>
    <p:sldId id="272" r:id="rId30"/>
    <p:sldId id="312" r:id="rId31"/>
    <p:sldId id="310" r:id="rId32"/>
    <p:sldId id="311"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D4DF5"/>
    <a:srgbClr val="F078D1"/>
    <a:srgbClr val="2781ED"/>
    <a:srgbClr val="0037BB"/>
    <a:srgbClr val="762872"/>
    <a:srgbClr val="8E3089"/>
    <a:srgbClr val="33CCCC"/>
    <a:srgbClr val="00B4CC"/>
    <a:srgbClr val="009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6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FD446-D286-4948-B9C6-EE025CAF6A1A}" type="doc">
      <dgm:prSet loTypeId="urn:microsoft.com/office/officeart/2005/8/layout/venn1" loCatId="relationship" qsTypeId="urn:microsoft.com/office/officeart/2005/8/quickstyle/simple5" qsCatId="simple" csTypeId="urn:microsoft.com/office/officeart/2005/8/colors/colorful1" csCatId="colorful" phldr="1"/>
      <dgm:spPr/>
    </dgm:pt>
    <dgm:pt modelId="{B2E8A657-1742-4408-ABD3-97EA00168035}">
      <dgm:prSet phldrT="[Text]"/>
      <dgm:spPr>
        <a:solidFill>
          <a:srgbClr val="762872">
            <a:alpha val="57255"/>
          </a:srgbClr>
        </a:solidFill>
      </dgm:spPr>
      <dgm:t>
        <a:bodyPr/>
        <a:lstStyle/>
        <a:p>
          <a:r>
            <a:rPr lang="en-GB" dirty="0"/>
            <a:t>.</a:t>
          </a:r>
        </a:p>
      </dgm:t>
    </dgm:pt>
    <dgm:pt modelId="{C3F75823-0265-4D5E-8CED-23B67BE1D5BB}" type="parTrans" cxnId="{598564FF-A670-436A-866C-75DD8E3F59E9}">
      <dgm:prSet/>
      <dgm:spPr/>
      <dgm:t>
        <a:bodyPr/>
        <a:lstStyle/>
        <a:p>
          <a:endParaRPr lang="en-GB"/>
        </a:p>
      </dgm:t>
    </dgm:pt>
    <dgm:pt modelId="{5B102F43-AD1E-4F23-87E1-F6A454DF2F4B}" type="sibTrans" cxnId="{598564FF-A670-436A-866C-75DD8E3F59E9}">
      <dgm:prSet/>
      <dgm:spPr/>
      <dgm:t>
        <a:bodyPr/>
        <a:lstStyle/>
        <a:p>
          <a:endParaRPr lang="en-GB"/>
        </a:p>
      </dgm:t>
    </dgm:pt>
    <dgm:pt modelId="{65532285-B0AF-4EBA-B7A4-90246B278FF2}">
      <dgm:prSet phldrT="[Text]"/>
      <dgm:spPr>
        <a:solidFill>
          <a:srgbClr val="FD4DF5">
            <a:alpha val="54000"/>
          </a:srgbClr>
        </a:solidFill>
      </dgm:spPr>
      <dgm:t>
        <a:bodyPr/>
        <a:lstStyle/>
        <a:p>
          <a:r>
            <a:rPr lang="en-GB" dirty="0"/>
            <a:t>.</a:t>
          </a:r>
        </a:p>
      </dgm:t>
    </dgm:pt>
    <dgm:pt modelId="{6325957A-0DD9-4798-A791-E13165DA857B}" type="parTrans" cxnId="{DB54F608-231A-45EC-A791-4B60C472EEC5}">
      <dgm:prSet/>
      <dgm:spPr/>
      <dgm:t>
        <a:bodyPr/>
        <a:lstStyle/>
        <a:p>
          <a:endParaRPr lang="en-GB"/>
        </a:p>
      </dgm:t>
    </dgm:pt>
    <dgm:pt modelId="{6406DFD7-9FA0-428A-B562-9632321F2FB9}" type="sibTrans" cxnId="{DB54F608-231A-45EC-A791-4B60C472EEC5}">
      <dgm:prSet/>
      <dgm:spPr/>
      <dgm:t>
        <a:bodyPr/>
        <a:lstStyle/>
        <a:p>
          <a:endParaRPr lang="en-GB"/>
        </a:p>
      </dgm:t>
    </dgm:pt>
    <dgm:pt modelId="{6F7F9313-D340-423A-B66D-E792FAB113CF}">
      <dgm:prSet phldrT="[Text]"/>
      <dgm:spPr>
        <a:solidFill>
          <a:srgbClr val="00B4CC">
            <a:alpha val="58000"/>
          </a:srgbClr>
        </a:solidFill>
      </dgm:spPr>
      <dgm:t>
        <a:bodyPr/>
        <a:lstStyle/>
        <a:p>
          <a:r>
            <a:rPr lang="en-GB" dirty="0"/>
            <a:t>.</a:t>
          </a:r>
        </a:p>
      </dgm:t>
    </dgm:pt>
    <dgm:pt modelId="{499CEE23-9B9F-4A0E-8825-7CA20F79A520}" type="parTrans" cxnId="{0D314158-4634-4E6C-8A14-C5DF18642AC4}">
      <dgm:prSet/>
      <dgm:spPr/>
      <dgm:t>
        <a:bodyPr/>
        <a:lstStyle/>
        <a:p>
          <a:endParaRPr lang="en-GB"/>
        </a:p>
      </dgm:t>
    </dgm:pt>
    <dgm:pt modelId="{501A8E03-011B-43B5-9306-8F6F23AA1DEB}" type="sibTrans" cxnId="{0D314158-4634-4E6C-8A14-C5DF18642AC4}">
      <dgm:prSet/>
      <dgm:spPr/>
      <dgm:t>
        <a:bodyPr/>
        <a:lstStyle/>
        <a:p>
          <a:endParaRPr lang="en-GB"/>
        </a:p>
      </dgm:t>
    </dgm:pt>
    <dgm:pt modelId="{9D9BCE00-0240-4975-A1C3-D9709D8393D9}" type="pres">
      <dgm:prSet presAssocID="{088FD446-D286-4948-B9C6-EE025CAF6A1A}" presName="compositeShape" presStyleCnt="0">
        <dgm:presLayoutVars>
          <dgm:chMax val="7"/>
          <dgm:dir/>
          <dgm:resizeHandles val="exact"/>
        </dgm:presLayoutVars>
      </dgm:prSet>
      <dgm:spPr/>
    </dgm:pt>
    <dgm:pt modelId="{BB502E00-720A-48CF-84A3-390DCBBD191F}" type="pres">
      <dgm:prSet presAssocID="{B2E8A657-1742-4408-ABD3-97EA00168035}" presName="circ1" presStyleLbl="vennNode1" presStyleIdx="0" presStyleCnt="3" custScaleX="155454" custScaleY="116871"/>
      <dgm:spPr/>
    </dgm:pt>
    <dgm:pt modelId="{BDB1CFF1-3789-4662-8B83-EF80EF843985}" type="pres">
      <dgm:prSet presAssocID="{B2E8A657-1742-4408-ABD3-97EA00168035}" presName="circ1Tx" presStyleLbl="revTx" presStyleIdx="0" presStyleCnt="0">
        <dgm:presLayoutVars>
          <dgm:chMax val="0"/>
          <dgm:chPref val="0"/>
          <dgm:bulletEnabled val="1"/>
        </dgm:presLayoutVars>
      </dgm:prSet>
      <dgm:spPr/>
    </dgm:pt>
    <dgm:pt modelId="{2FB5EC66-B653-43DF-B417-C13F0ABA7AAD}" type="pres">
      <dgm:prSet presAssocID="{65532285-B0AF-4EBA-B7A4-90246B278FF2}" presName="circ2" presStyleLbl="vennNode1" presStyleIdx="1" presStyleCnt="3" custScaleX="156046" custScaleY="116105" custLinFactNeighborX="24542" custLinFactNeighborY="3643"/>
      <dgm:spPr/>
    </dgm:pt>
    <dgm:pt modelId="{DA9AD83A-0EF4-45D1-A680-C46DADFBEEB6}" type="pres">
      <dgm:prSet presAssocID="{65532285-B0AF-4EBA-B7A4-90246B278FF2}" presName="circ2Tx" presStyleLbl="revTx" presStyleIdx="0" presStyleCnt="0">
        <dgm:presLayoutVars>
          <dgm:chMax val="0"/>
          <dgm:chPref val="0"/>
          <dgm:bulletEnabled val="1"/>
        </dgm:presLayoutVars>
      </dgm:prSet>
      <dgm:spPr/>
    </dgm:pt>
    <dgm:pt modelId="{9660148E-C5F2-4A6D-B061-C836E614FC12}" type="pres">
      <dgm:prSet presAssocID="{6F7F9313-D340-423A-B66D-E792FAB113CF}" presName="circ3" presStyleLbl="vennNode1" presStyleIdx="2" presStyleCnt="3" custScaleX="156396" custScaleY="114603" custLinFactNeighborX="-31384"/>
      <dgm:spPr/>
    </dgm:pt>
    <dgm:pt modelId="{FCBA1DE6-2D0C-4656-9356-B11F589D584D}" type="pres">
      <dgm:prSet presAssocID="{6F7F9313-D340-423A-B66D-E792FAB113CF}" presName="circ3Tx" presStyleLbl="revTx" presStyleIdx="0" presStyleCnt="0">
        <dgm:presLayoutVars>
          <dgm:chMax val="0"/>
          <dgm:chPref val="0"/>
          <dgm:bulletEnabled val="1"/>
        </dgm:presLayoutVars>
      </dgm:prSet>
      <dgm:spPr/>
    </dgm:pt>
  </dgm:ptLst>
  <dgm:cxnLst>
    <dgm:cxn modelId="{1E1D1103-DA82-46FC-8FF3-13919B8BF875}" type="presOf" srcId="{65532285-B0AF-4EBA-B7A4-90246B278FF2}" destId="{DA9AD83A-0EF4-45D1-A680-C46DADFBEEB6}" srcOrd="1" destOrd="0" presId="urn:microsoft.com/office/officeart/2005/8/layout/venn1"/>
    <dgm:cxn modelId="{DB54F608-231A-45EC-A791-4B60C472EEC5}" srcId="{088FD446-D286-4948-B9C6-EE025CAF6A1A}" destId="{65532285-B0AF-4EBA-B7A4-90246B278FF2}" srcOrd="1" destOrd="0" parTransId="{6325957A-0DD9-4798-A791-E13165DA857B}" sibTransId="{6406DFD7-9FA0-428A-B562-9632321F2FB9}"/>
    <dgm:cxn modelId="{22E3C743-A1F0-45EF-AABF-CC9A75609EB1}" type="presOf" srcId="{088FD446-D286-4948-B9C6-EE025CAF6A1A}" destId="{9D9BCE00-0240-4975-A1C3-D9709D8393D9}" srcOrd="0" destOrd="0" presId="urn:microsoft.com/office/officeart/2005/8/layout/venn1"/>
    <dgm:cxn modelId="{9DEDAA45-D2CB-4325-A4E5-CAAD5800D246}" type="presOf" srcId="{B2E8A657-1742-4408-ABD3-97EA00168035}" destId="{BDB1CFF1-3789-4662-8B83-EF80EF843985}" srcOrd="1" destOrd="0" presId="urn:microsoft.com/office/officeart/2005/8/layout/venn1"/>
    <dgm:cxn modelId="{9CAE4A4C-9C9C-4240-9081-619DDF93D702}" type="presOf" srcId="{6F7F9313-D340-423A-B66D-E792FAB113CF}" destId="{FCBA1DE6-2D0C-4656-9356-B11F589D584D}" srcOrd="1" destOrd="0" presId="urn:microsoft.com/office/officeart/2005/8/layout/venn1"/>
    <dgm:cxn modelId="{0D314158-4634-4E6C-8A14-C5DF18642AC4}" srcId="{088FD446-D286-4948-B9C6-EE025CAF6A1A}" destId="{6F7F9313-D340-423A-B66D-E792FAB113CF}" srcOrd="2" destOrd="0" parTransId="{499CEE23-9B9F-4A0E-8825-7CA20F79A520}" sibTransId="{501A8E03-011B-43B5-9306-8F6F23AA1DEB}"/>
    <dgm:cxn modelId="{83006C7B-22AE-4E7E-A3E9-3C39A802466E}" type="presOf" srcId="{65532285-B0AF-4EBA-B7A4-90246B278FF2}" destId="{2FB5EC66-B653-43DF-B417-C13F0ABA7AAD}" srcOrd="0" destOrd="0" presId="urn:microsoft.com/office/officeart/2005/8/layout/venn1"/>
    <dgm:cxn modelId="{B9DF1AB5-6944-4834-B4AD-C5A7AD7D0A03}" type="presOf" srcId="{B2E8A657-1742-4408-ABD3-97EA00168035}" destId="{BB502E00-720A-48CF-84A3-390DCBBD191F}" srcOrd="0" destOrd="0" presId="urn:microsoft.com/office/officeart/2005/8/layout/venn1"/>
    <dgm:cxn modelId="{C5F2FDDD-27F5-4256-A529-610B37B3CF61}" type="presOf" srcId="{6F7F9313-D340-423A-B66D-E792FAB113CF}" destId="{9660148E-C5F2-4A6D-B061-C836E614FC12}" srcOrd="0" destOrd="0" presId="urn:microsoft.com/office/officeart/2005/8/layout/venn1"/>
    <dgm:cxn modelId="{598564FF-A670-436A-866C-75DD8E3F59E9}" srcId="{088FD446-D286-4948-B9C6-EE025CAF6A1A}" destId="{B2E8A657-1742-4408-ABD3-97EA00168035}" srcOrd="0" destOrd="0" parTransId="{C3F75823-0265-4D5E-8CED-23B67BE1D5BB}" sibTransId="{5B102F43-AD1E-4F23-87E1-F6A454DF2F4B}"/>
    <dgm:cxn modelId="{9BA58B64-615C-41EF-84A0-34912403FE47}" type="presParOf" srcId="{9D9BCE00-0240-4975-A1C3-D9709D8393D9}" destId="{BB502E00-720A-48CF-84A3-390DCBBD191F}" srcOrd="0" destOrd="0" presId="urn:microsoft.com/office/officeart/2005/8/layout/venn1"/>
    <dgm:cxn modelId="{0C22E7BB-C272-4E50-985E-828559E3E7E4}" type="presParOf" srcId="{9D9BCE00-0240-4975-A1C3-D9709D8393D9}" destId="{BDB1CFF1-3789-4662-8B83-EF80EF843985}" srcOrd="1" destOrd="0" presId="urn:microsoft.com/office/officeart/2005/8/layout/venn1"/>
    <dgm:cxn modelId="{B3979DC9-F378-473A-8CA9-77CFA36F9E89}" type="presParOf" srcId="{9D9BCE00-0240-4975-A1C3-D9709D8393D9}" destId="{2FB5EC66-B653-43DF-B417-C13F0ABA7AAD}" srcOrd="2" destOrd="0" presId="urn:microsoft.com/office/officeart/2005/8/layout/venn1"/>
    <dgm:cxn modelId="{9F8ADA4C-CAB1-404D-A752-E8B493E53E4D}" type="presParOf" srcId="{9D9BCE00-0240-4975-A1C3-D9709D8393D9}" destId="{DA9AD83A-0EF4-45D1-A680-C46DADFBEEB6}" srcOrd="3" destOrd="0" presId="urn:microsoft.com/office/officeart/2005/8/layout/venn1"/>
    <dgm:cxn modelId="{56742BD6-32D0-4E18-AB7B-40C05F3F83F0}" type="presParOf" srcId="{9D9BCE00-0240-4975-A1C3-D9709D8393D9}" destId="{9660148E-C5F2-4A6D-B061-C836E614FC12}" srcOrd="4" destOrd="0" presId="urn:microsoft.com/office/officeart/2005/8/layout/venn1"/>
    <dgm:cxn modelId="{B541CA0D-503E-4EB8-996E-16FB611C4AD7}" type="presParOf" srcId="{9D9BCE00-0240-4975-A1C3-D9709D8393D9}" destId="{FCBA1DE6-2D0C-4656-9356-B11F589D584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23CC6-67CD-41A7-B725-260A6C28F251}"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GB"/>
        </a:p>
      </dgm:t>
    </dgm:pt>
    <dgm:pt modelId="{2ADFBADE-5EF7-4A5F-B29B-D4BF7469DE0B}">
      <dgm:prSet phldrT="[Text]"/>
      <dgm:spPr/>
      <dgm:t>
        <a:bodyPr/>
        <a:lstStyle/>
        <a:p>
          <a:r>
            <a:rPr lang="en-GB" dirty="0"/>
            <a:t>Environmental enhancements</a:t>
          </a:r>
        </a:p>
      </dgm:t>
    </dgm:pt>
    <dgm:pt modelId="{F982F764-226E-4BAA-ACA1-DDFE32024B81}" type="parTrans" cxnId="{128F7933-08C2-4366-99EC-F04F7DA9D29E}">
      <dgm:prSet/>
      <dgm:spPr/>
      <dgm:t>
        <a:bodyPr/>
        <a:lstStyle/>
        <a:p>
          <a:endParaRPr lang="en-GB"/>
        </a:p>
      </dgm:t>
    </dgm:pt>
    <dgm:pt modelId="{F0374E41-325B-4995-B5F6-067D19C2DDE1}" type="sibTrans" cxnId="{128F7933-08C2-4366-99EC-F04F7DA9D29E}">
      <dgm:prSet/>
      <dgm:spPr/>
      <dgm:t>
        <a:bodyPr/>
        <a:lstStyle/>
        <a:p>
          <a:endParaRPr lang="en-GB"/>
        </a:p>
      </dgm:t>
    </dgm:pt>
    <dgm:pt modelId="{1BA7C002-F27D-4FC1-80C2-F055D19DC20B}">
      <dgm:prSet phldrT="[Text]"/>
      <dgm:spPr/>
      <dgm:t>
        <a:bodyPr/>
        <a:lstStyle/>
        <a:p>
          <a:r>
            <a:rPr lang="en-GB"/>
            <a:t>Improved signage</a:t>
          </a:r>
          <a:endParaRPr lang="en-GB" dirty="0"/>
        </a:p>
      </dgm:t>
    </dgm:pt>
    <dgm:pt modelId="{73A0BB22-134D-49EE-94A1-FB927CA16AC4}" type="parTrans" cxnId="{61D5E758-1DC4-4279-8023-5A23C8F57F0B}">
      <dgm:prSet/>
      <dgm:spPr/>
      <dgm:t>
        <a:bodyPr/>
        <a:lstStyle/>
        <a:p>
          <a:endParaRPr lang="en-GB"/>
        </a:p>
      </dgm:t>
    </dgm:pt>
    <dgm:pt modelId="{BFDBFF1C-81DF-4CF1-98A7-F4C662033A18}" type="sibTrans" cxnId="{61D5E758-1DC4-4279-8023-5A23C8F57F0B}">
      <dgm:prSet/>
      <dgm:spPr/>
      <dgm:t>
        <a:bodyPr/>
        <a:lstStyle/>
        <a:p>
          <a:endParaRPr lang="en-GB"/>
        </a:p>
      </dgm:t>
    </dgm:pt>
    <dgm:pt modelId="{9C2A406B-2D56-4AE3-993B-8D4B3FDB862C}">
      <dgm:prSet phldrT="[Text]"/>
      <dgm:spPr/>
      <dgm:t>
        <a:bodyPr/>
        <a:lstStyle/>
        <a:p>
          <a:r>
            <a:rPr lang="en-GB"/>
            <a:t>Introduced coloured crockery and cups</a:t>
          </a:r>
          <a:endParaRPr lang="en-GB" dirty="0"/>
        </a:p>
      </dgm:t>
    </dgm:pt>
    <dgm:pt modelId="{35BB31FB-5391-4F2B-ADF9-A7CBBC4CD02D}" type="parTrans" cxnId="{32ED4C55-734D-415C-92A6-EAE564CF9858}">
      <dgm:prSet/>
      <dgm:spPr/>
      <dgm:t>
        <a:bodyPr/>
        <a:lstStyle/>
        <a:p>
          <a:endParaRPr lang="en-GB"/>
        </a:p>
      </dgm:t>
    </dgm:pt>
    <dgm:pt modelId="{EC06EC05-A4E8-4E3E-84E7-95FEDE52BDAA}" type="sibTrans" cxnId="{32ED4C55-734D-415C-92A6-EAE564CF9858}">
      <dgm:prSet/>
      <dgm:spPr/>
      <dgm:t>
        <a:bodyPr/>
        <a:lstStyle/>
        <a:p>
          <a:endParaRPr lang="en-GB"/>
        </a:p>
      </dgm:t>
    </dgm:pt>
    <dgm:pt modelId="{D2251A65-3B9C-45C0-85A8-2779377BD26E}">
      <dgm:prSet phldrT="[Text]"/>
      <dgm:spPr/>
      <dgm:t>
        <a:bodyPr/>
        <a:lstStyle/>
        <a:p>
          <a:r>
            <a:rPr lang="en-GB" b="0" dirty="0"/>
            <a:t>Enhanced collaboration between catering and nursing staff aimed at improving patients nutritional experience</a:t>
          </a:r>
        </a:p>
      </dgm:t>
    </dgm:pt>
    <dgm:pt modelId="{DD15841E-A4DD-4360-ACE8-C82540801C95}" type="parTrans" cxnId="{4DE56F80-4653-4588-89E9-80ECC0ACC10B}">
      <dgm:prSet/>
      <dgm:spPr/>
      <dgm:t>
        <a:bodyPr/>
        <a:lstStyle/>
        <a:p>
          <a:endParaRPr lang="en-GB"/>
        </a:p>
      </dgm:t>
    </dgm:pt>
    <dgm:pt modelId="{CDCA78A2-5B15-4CDB-9A95-7B9C4A6974A4}" type="sibTrans" cxnId="{4DE56F80-4653-4588-89E9-80ECC0ACC10B}">
      <dgm:prSet/>
      <dgm:spPr/>
      <dgm:t>
        <a:bodyPr/>
        <a:lstStyle/>
        <a:p>
          <a:endParaRPr lang="en-GB"/>
        </a:p>
      </dgm:t>
    </dgm:pt>
    <dgm:pt modelId="{081C231C-D3FA-4149-BA01-D5D66D9C0DD0}">
      <dgm:prSet phldrT="[Text]"/>
      <dgm:spPr/>
      <dgm:t>
        <a:bodyPr/>
        <a:lstStyle/>
        <a:p>
          <a:r>
            <a:rPr lang="en-GB" b="0" i="0" dirty="0"/>
            <a:t>Increased training to all staff groups and hospital chaplaincy service</a:t>
          </a:r>
        </a:p>
      </dgm:t>
    </dgm:pt>
    <dgm:pt modelId="{05AFFDEF-ABDC-4EC0-AF38-5DA825528176}" type="parTrans" cxnId="{C6BFD3F7-577B-4A67-A7CF-DEDC643E36C1}">
      <dgm:prSet/>
      <dgm:spPr/>
      <dgm:t>
        <a:bodyPr/>
        <a:lstStyle/>
        <a:p>
          <a:endParaRPr lang="en-GB"/>
        </a:p>
      </dgm:t>
    </dgm:pt>
    <dgm:pt modelId="{6B94BE82-558C-480A-B467-05B6BAD348A5}" type="sibTrans" cxnId="{C6BFD3F7-577B-4A67-A7CF-DEDC643E36C1}">
      <dgm:prSet/>
      <dgm:spPr/>
      <dgm:t>
        <a:bodyPr/>
        <a:lstStyle/>
        <a:p>
          <a:endParaRPr lang="en-GB"/>
        </a:p>
      </dgm:t>
    </dgm:pt>
    <dgm:pt modelId="{E1451315-4B96-42A4-BC14-1C45A86EFBEC}">
      <dgm:prSet phldrT="[Text]"/>
      <dgm:spPr/>
      <dgm:t>
        <a:bodyPr/>
        <a:lstStyle/>
        <a:p>
          <a:r>
            <a:rPr lang="en-GB" b="0" dirty="0"/>
            <a:t>Increased recognition in the trust of the importance of improving experience for patients with a dementia</a:t>
          </a:r>
        </a:p>
      </dgm:t>
    </dgm:pt>
    <dgm:pt modelId="{A3414E63-6AEB-49C9-B467-1BACFDB85B42}" type="parTrans" cxnId="{37E59BD7-4808-4FDA-88E7-0A5ECFC8B4A3}">
      <dgm:prSet/>
      <dgm:spPr/>
      <dgm:t>
        <a:bodyPr/>
        <a:lstStyle/>
        <a:p>
          <a:endParaRPr lang="en-GB"/>
        </a:p>
      </dgm:t>
    </dgm:pt>
    <dgm:pt modelId="{98DA3921-82E5-4585-9D22-23C73F81E33C}" type="sibTrans" cxnId="{37E59BD7-4808-4FDA-88E7-0A5ECFC8B4A3}">
      <dgm:prSet/>
      <dgm:spPr/>
      <dgm:t>
        <a:bodyPr/>
        <a:lstStyle/>
        <a:p>
          <a:endParaRPr lang="en-GB"/>
        </a:p>
      </dgm:t>
    </dgm:pt>
    <dgm:pt modelId="{A0995CE5-94DC-4096-A68B-5C51DB946CD7}" type="pres">
      <dgm:prSet presAssocID="{A9823CC6-67CD-41A7-B725-260A6C28F251}" presName="linear" presStyleCnt="0">
        <dgm:presLayoutVars>
          <dgm:dir/>
          <dgm:animLvl val="lvl"/>
          <dgm:resizeHandles val="exact"/>
        </dgm:presLayoutVars>
      </dgm:prSet>
      <dgm:spPr/>
    </dgm:pt>
    <dgm:pt modelId="{795A07C6-3DE9-45E6-8F90-9916F96609C7}" type="pres">
      <dgm:prSet presAssocID="{2ADFBADE-5EF7-4A5F-B29B-D4BF7469DE0B}" presName="parentLin" presStyleCnt="0"/>
      <dgm:spPr/>
    </dgm:pt>
    <dgm:pt modelId="{43794511-6CD8-4FB7-998C-E6C10442E100}" type="pres">
      <dgm:prSet presAssocID="{2ADFBADE-5EF7-4A5F-B29B-D4BF7469DE0B}" presName="parentLeftMargin" presStyleLbl="node1" presStyleIdx="0" presStyleCnt="6"/>
      <dgm:spPr/>
    </dgm:pt>
    <dgm:pt modelId="{DE841305-E783-46F0-A05F-6125533B3C1E}" type="pres">
      <dgm:prSet presAssocID="{2ADFBADE-5EF7-4A5F-B29B-D4BF7469DE0B}" presName="parentText" presStyleLbl="node1" presStyleIdx="0" presStyleCnt="6" custLinFactNeighborX="-26605">
        <dgm:presLayoutVars>
          <dgm:chMax val="0"/>
          <dgm:bulletEnabled val="1"/>
        </dgm:presLayoutVars>
      </dgm:prSet>
      <dgm:spPr/>
    </dgm:pt>
    <dgm:pt modelId="{2476BF1C-5CA7-4509-98B6-BD87EB03EEF4}" type="pres">
      <dgm:prSet presAssocID="{2ADFBADE-5EF7-4A5F-B29B-D4BF7469DE0B}" presName="negativeSpace" presStyleCnt="0"/>
      <dgm:spPr/>
    </dgm:pt>
    <dgm:pt modelId="{E859AD6E-937A-46D5-9893-28D598D004D3}" type="pres">
      <dgm:prSet presAssocID="{2ADFBADE-5EF7-4A5F-B29B-D4BF7469DE0B}" presName="childText" presStyleLbl="conFgAcc1" presStyleIdx="0" presStyleCnt="6">
        <dgm:presLayoutVars>
          <dgm:bulletEnabled val="1"/>
        </dgm:presLayoutVars>
      </dgm:prSet>
      <dgm:spPr/>
    </dgm:pt>
    <dgm:pt modelId="{631C9CDF-9DD7-4021-8269-88049F5CAF11}" type="pres">
      <dgm:prSet presAssocID="{F0374E41-325B-4995-B5F6-067D19C2DDE1}" presName="spaceBetweenRectangles" presStyleCnt="0"/>
      <dgm:spPr/>
    </dgm:pt>
    <dgm:pt modelId="{EE8DA403-6C92-45BE-B3BB-06C2752B7B42}" type="pres">
      <dgm:prSet presAssocID="{1BA7C002-F27D-4FC1-80C2-F055D19DC20B}" presName="parentLin" presStyleCnt="0"/>
      <dgm:spPr/>
    </dgm:pt>
    <dgm:pt modelId="{6D812CF5-96D4-41E7-828E-1F499FB70184}" type="pres">
      <dgm:prSet presAssocID="{1BA7C002-F27D-4FC1-80C2-F055D19DC20B}" presName="parentLeftMargin" presStyleLbl="node1" presStyleIdx="0" presStyleCnt="6"/>
      <dgm:spPr/>
    </dgm:pt>
    <dgm:pt modelId="{63A07AD1-8239-40D6-8C8D-C7CF33292C91}" type="pres">
      <dgm:prSet presAssocID="{1BA7C002-F27D-4FC1-80C2-F055D19DC20B}" presName="parentText" presStyleLbl="node1" presStyleIdx="1" presStyleCnt="6" custLinFactX="22412" custLinFactNeighborX="100000" custLinFactNeighborY="1648">
        <dgm:presLayoutVars>
          <dgm:chMax val="0"/>
          <dgm:bulletEnabled val="1"/>
        </dgm:presLayoutVars>
      </dgm:prSet>
      <dgm:spPr/>
    </dgm:pt>
    <dgm:pt modelId="{8EB5A265-1DEE-43EB-88EC-C6E1FEC6F222}" type="pres">
      <dgm:prSet presAssocID="{1BA7C002-F27D-4FC1-80C2-F055D19DC20B}" presName="negativeSpace" presStyleCnt="0"/>
      <dgm:spPr/>
    </dgm:pt>
    <dgm:pt modelId="{26E7FE87-9BFF-4126-A91F-60C42232D13B}" type="pres">
      <dgm:prSet presAssocID="{1BA7C002-F27D-4FC1-80C2-F055D19DC20B}" presName="childText" presStyleLbl="conFgAcc1" presStyleIdx="1" presStyleCnt="6">
        <dgm:presLayoutVars>
          <dgm:bulletEnabled val="1"/>
        </dgm:presLayoutVars>
      </dgm:prSet>
      <dgm:spPr/>
    </dgm:pt>
    <dgm:pt modelId="{4377EE4D-E5E4-4B76-A198-8635990EAD9F}" type="pres">
      <dgm:prSet presAssocID="{BFDBFF1C-81DF-4CF1-98A7-F4C662033A18}" presName="spaceBetweenRectangles" presStyleCnt="0"/>
      <dgm:spPr/>
    </dgm:pt>
    <dgm:pt modelId="{16A46A8A-0160-4485-9F1B-489E430E314C}" type="pres">
      <dgm:prSet presAssocID="{9C2A406B-2D56-4AE3-993B-8D4B3FDB862C}" presName="parentLin" presStyleCnt="0"/>
      <dgm:spPr/>
    </dgm:pt>
    <dgm:pt modelId="{E9DF8A0D-769E-455A-B78B-FD1E60428266}" type="pres">
      <dgm:prSet presAssocID="{9C2A406B-2D56-4AE3-993B-8D4B3FDB862C}" presName="parentLeftMargin" presStyleLbl="node1" presStyleIdx="1" presStyleCnt="6"/>
      <dgm:spPr/>
    </dgm:pt>
    <dgm:pt modelId="{396AEA88-1CDE-4C4E-84C9-9D803CCFFCCF}" type="pres">
      <dgm:prSet presAssocID="{9C2A406B-2D56-4AE3-993B-8D4B3FDB862C}" presName="parentText" presStyleLbl="node1" presStyleIdx="2" presStyleCnt="6" custLinFactNeighborX="-44954">
        <dgm:presLayoutVars>
          <dgm:chMax val="0"/>
          <dgm:bulletEnabled val="1"/>
        </dgm:presLayoutVars>
      </dgm:prSet>
      <dgm:spPr/>
    </dgm:pt>
    <dgm:pt modelId="{0122BEB8-0A53-41A8-9631-21BD574D8A26}" type="pres">
      <dgm:prSet presAssocID="{9C2A406B-2D56-4AE3-993B-8D4B3FDB862C}" presName="negativeSpace" presStyleCnt="0"/>
      <dgm:spPr/>
    </dgm:pt>
    <dgm:pt modelId="{67953BCF-482E-4992-BED2-2248B04889C3}" type="pres">
      <dgm:prSet presAssocID="{9C2A406B-2D56-4AE3-993B-8D4B3FDB862C}" presName="childText" presStyleLbl="conFgAcc1" presStyleIdx="2" presStyleCnt="6">
        <dgm:presLayoutVars>
          <dgm:bulletEnabled val="1"/>
        </dgm:presLayoutVars>
      </dgm:prSet>
      <dgm:spPr/>
    </dgm:pt>
    <dgm:pt modelId="{DE3A4F24-D860-4B55-A489-EE53BC21118C}" type="pres">
      <dgm:prSet presAssocID="{EC06EC05-A4E8-4E3E-84E7-95FEDE52BDAA}" presName="spaceBetweenRectangles" presStyleCnt="0"/>
      <dgm:spPr/>
    </dgm:pt>
    <dgm:pt modelId="{983B9C60-A3DD-4E77-A837-A244FC34D191}" type="pres">
      <dgm:prSet presAssocID="{D2251A65-3B9C-45C0-85A8-2779377BD26E}" presName="parentLin" presStyleCnt="0"/>
      <dgm:spPr/>
    </dgm:pt>
    <dgm:pt modelId="{B3FD8C0E-255F-4A14-8978-6E9F17945989}" type="pres">
      <dgm:prSet presAssocID="{D2251A65-3B9C-45C0-85A8-2779377BD26E}" presName="parentLeftMargin" presStyleLbl="node1" presStyleIdx="2" presStyleCnt="6"/>
      <dgm:spPr/>
    </dgm:pt>
    <dgm:pt modelId="{4CD449C7-D886-4DDF-B751-BCDFE03FCBF6}" type="pres">
      <dgm:prSet presAssocID="{D2251A65-3B9C-45C0-85A8-2779377BD26E}" presName="parentText" presStyleLbl="node1" presStyleIdx="3" presStyleCnt="6" custScaleY="163516" custLinFactX="22018" custLinFactNeighborX="100000">
        <dgm:presLayoutVars>
          <dgm:chMax val="0"/>
          <dgm:bulletEnabled val="1"/>
        </dgm:presLayoutVars>
      </dgm:prSet>
      <dgm:spPr/>
    </dgm:pt>
    <dgm:pt modelId="{39E5EB9C-B2DF-437C-8809-2C44BD421A2B}" type="pres">
      <dgm:prSet presAssocID="{D2251A65-3B9C-45C0-85A8-2779377BD26E}" presName="negativeSpace" presStyleCnt="0"/>
      <dgm:spPr/>
    </dgm:pt>
    <dgm:pt modelId="{7B187893-9377-48D3-AD3D-C7A2AA101AAC}" type="pres">
      <dgm:prSet presAssocID="{D2251A65-3B9C-45C0-85A8-2779377BD26E}" presName="childText" presStyleLbl="conFgAcc1" presStyleIdx="3" presStyleCnt="6">
        <dgm:presLayoutVars>
          <dgm:bulletEnabled val="1"/>
        </dgm:presLayoutVars>
      </dgm:prSet>
      <dgm:spPr/>
    </dgm:pt>
    <dgm:pt modelId="{2A583737-BE29-4CD6-A417-BD0CE389728C}" type="pres">
      <dgm:prSet presAssocID="{CDCA78A2-5B15-4CDB-9A95-7B9C4A6974A4}" presName="spaceBetweenRectangles" presStyleCnt="0"/>
      <dgm:spPr/>
    </dgm:pt>
    <dgm:pt modelId="{FAAA4633-5B83-4B2A-8FF2-E1C3576BE35B}" type="pres">
      <dgm:prSet presAssocID="{081C231C-D3FA-4149-BA01-D5D66D9C0DD0}" presName="parentLin" presStyleCnt="0"/>
      <dgm:spPr/>
    </dgm:pt>
    <dgm:pt modelId="{2460F2C1-64CA-4311-AD67-5E6BCCE7086C}" type="pres">
      <dgm:prSet presAssocID="{081C231C-D3FA-4149-BA01-D5D66D9C0DD0}" presName="parentLeftMargin" presStyleLbl="node1" presStyleIdx="3" presStyleCnt="6"/>
      <dgm:spPr/>
    </dgm:pt>
    <dgm:pt modelId="{82BD2DA5-8619-4AAE-AD6E-266A4B3A639C}" type="pres">
      <dgm:prSet presAssocID="{081C231C-D3FA-4149-BA01-D5D66D9C0DD0}" presName="parentText" presStyleLbl="node1" presStyleIdx="4" presStyleCnt="6" custScaleY="176585">
        <dgm:presLayoutVars>
          <dgm:chMax val="0"/>
          <dgm:bulletEnabled val="1"/>
        </dgm:presLayoutVars>
      </dgm:prSet>
      <dgm:spPr/>
    </dgm:pt>
    <dgm:pt modelId="{2F7E68EE-8E24-4C2E-9E87-7393C7E81CB1}" type="pres">
      <dgm:prSet presAssocID="{081C231C-D3FA-4149-BA01-D5D66D9C0DD0}" presName="negativeSpace" presStyleCnt="0"/>
      <dgm:spPr/>
    </dgm:pt>
    <dgm:pt modelId="{FB3F03D4-5FB1-40E5-94C6-45700164BD55}" type="pres">
      <dgm:prSet presAssocID="{081C231C-D3FA-4149-BA01-D5D66D9C0DD0}" presName="childText" presStyleLbl="conFgAcc1" presStyleIdx="4" presStyleCnt="6">
        <dgm:presLayoutVars>
          <dgm:bulletEnabled val="1"/>
        </dgm:presLayoutVars>
      </dgm:prSet>
      <dgm:spPr/>
    </dgm:pt>
    <dgm:pt modelId="{4BA8049B-F01C-487C-9053-D24E996FBB49}" type="pres">
      <dgm:prSet presAssocID="{6B94BE82-558C-480A-B467-05B6BAD348A5}" presName="spaceBetweenRectangles" presStyleCnt="0"/>
      <dgm:spPr/>
    </dgm:pt>
    <dgm:pt modelId="{C57AAFFE-32F9-49F4-8397-27217661692A}" type="pres">
      <dgm:prSet presAssocID="{E1451315-4B96-42A4-BC14-1C45A86EFBEC}" presName="parentLin" presStyleCnt="0"/>
      <dgm:spPr/>
    </dgm:pt>
    <dgm:pt modelId="{374B8A0B-B644-4905-855F-C07E98C20B17}" type="pres">
      <dgm:prSet presAssocID="{E1451315-4B96-42A4-BC14-1C45A86EFBEC}" presName="parentLeftMargin" presStyleLbl="node1" presStyleIdx="4" presStyleCnt="6"/>
      <dgm:spPr/>
    </dgm:pt>
    <dgm:pt modelId="{D31A952D-29E3-4BC7-B697-C42AAAF76B2F}" type="pres">
      <dgm:prSet presAssocID="{E1451315-4B96-42A4-BC14-1C45A86EFBEC}" presName="parentText" presStyleLbl="node1" presStyleIdx="5" presStyleCnt="6" custScaleY="170200" custLinFactX="22412" custLinFactNeighborX="100000">
        <dgm:presLayoutVars>
          <dgm:chMax val="0"/>
          <dgm:bulletEnabled val="1"/>
        </dgm:presLayoutVars>
      </dgm:prSet>
      <dgm:spPr/>
    </dgm:pt>
    <dgm:pt modelId="{E45EA8B4-2DC4-42FF-BDA3-082A10F07DC3}" type="pres">
      <dgm:prSet presAssocID="{E1451315-4B96-42A4-BC14-1C45A86EFBEC}" presName="negativeSpace" presStyleCnt="0"/>
      <dgm:spPr/>
    </dgm:pt>
    <dgm:pt modelId="{510A74F0-B3ED-4CAC-9370-1DDF510804C7}" type="pres">
      <dgm:prSet presAssocID="{E1451315-4B96-42A4-BC14-1C45A86EFBEC}" presName="childText" presStyleLbl="conFgAcc1" presStyleIdx="5" presStyleCnt="6">
        <dgm:presLayoutVars>
          <dgm:bulletEnabled val="1"/>
        </dgm:presLayoutVars>
      </dgm:prSet>
      <dgm:spPr/>
    </dgm:pt>
  </dgm:ptLst>
  <dgm:cxnLst>
    <dgm:cxn modelId="{0FA56D05-718E-4BED-894B-615D7F08CDAF}" type="presOf" srcId="{D2251A65-3B9C-45C0-85A8-2779377BD26E}" destId="{4CD449C7-D886-4DDF-B751-BCDFE03FCBF6}" srcOrd="1" destOrd="0" presId="urn:microsoft.com/office/officeart/2005/8/layout/list1"/>
    <dgm:cxn modelId="{50DA370F-4B2D-4CD1-8145-F2E78A667C06}" type="presOf" srcId="{1BA7C002-F27D-4FC1-80C2-F055D19DC20B}" destId="{63A07AD1-8239-40D6-8C8D-C7CF33292C91}" srcOrd="1" destOrd="0" presId="urn:microsoft.com/office/officeart/2005/8/layout/list1"/>
    <dgm:cxn modelId="{128F7933-08C2-4366-99EC-F04F7DA9D29E}" srcId="{A9823CC6-67CD-41A7-B725-260A6C28F251}" destId="{2ADFBADE-5EF7-4A5F-B29B-D4BF7469DE0B}" srcOrd="0" destOrd="0" parTransId="{F982F764-226E-4BAA-ACA1-DDFE32024B81}" sibTransId="{F0374E41-325B-4995-B5F6-067D19C2DDE1}"/>
    <dgm:cxn modelId="{16408663-A531-4277-A989-DFC774C3A587}" type="presOf" srcId="{E1451315-4B96-42A4-BC14-1C45A86EFBEC}" destId="{D31A952D-29E3-4BC7-B697-C42AAAF76B2F}" srcOrd="1" destOrd="0" presId="urn:microsoft.com/office/officeart/2005/8/layout/list1"/>
    <dgm:cxn modelId="{51E61650-F873-464A-808C-5B95A492913E}" type="presOf" srcId="{9C2A406B-2D56-4AE3-993B-8D4B3FDB862C}" destId="{E9DF8A0D-769E-455A-B78B-FD1E60428266}" srcOrd="0" destOrd="0" presId="urn:microsoft.com/office/officeart/2005/8/layout/list1"/>
    <dgm:cxn modelId="{32ED4C55-734D-415C-92A6-EAE564CF9858}" srcId="{A9823CC6-67CD-41A7-B725-260A6C28F251}" destId="{9C2A406B-2D56-4AE3-993B-8D4B3FDB862C}" srcOrd="2" destOrd="0" parTransId="{35BB31FB-5391-4F2B-ADF9-A7CBBC4CD02D}" sibTransId="{EC06EC05-A4E8-4E3E-84E7-95FEDE52BDAA}"/>
    <dgm:cxn modelId="{4096DA56-78B8-4BAA-8EC2-3754FE109566}" type="presOf" srcId="{A9823CC6-67CD-41A7-B725-260A6C28F251}" destId="{A0995CE5-94DC-4096-A68B-5C51DB946CD7}" srcOrd="0" destOrd="0" presId="urn:microsoft.com/office/officeart/2005/8/layout/list1"/>
    <dgm:cxn modelId="{61D5E758-1DC4-4279-8023-5A23C8F57F0B}" srcId="{A9823CC6-67CD-41A7-B725-260A6C28F251}" destId="{1BA7C002-F27D-4FC1-80C2-F055D19DC20B}" srcOrd="1" destOrd="0" parTransId="{73A0BB22-134D-49EE-94A1-FB927CA16AC4}" sibTransId="{BFDBFF1C-81DF-4CF1-98A7-F4C662033A18}"/>
    <dgm:cxn modelId="{4DE56F80-4653-4588-89E9-80ECC0ACC10B}" srcId="{A9823CC6-67CD-41A7-B725-260A6C28F251}" destId="{D2251A65-3B9C-45C0-85A8-2779377BD26E}" srcOrd="3" destOrd="0" parTransId="{DD15841E-A4DD-4360-ACE8-C82540801C95}" sibTransId="{CDCA78A2-5B15-4CDB-9A95-7B9C4A6974A4}"/>
    <dgm:cxn modelId="{2579708B-23DC-4A30-8722-32A41E5EF19A}" type="presOf" srcId="{2ADFBADE-5EF7-4A5F-B29B-D4BF7469DE0B}" destId="{DE841305-E783-46F0-A05F-6125533B3C1E}" srcOrd="1" destOrd="0" presId="urn:microsoft.com/office/officeart/2005/8/layout/list1"/>
    <dgm:cxn modelId="{ED1B7D98-377A-4F2D-A62F-367169DFC234}" type="presOf" srcId="{081C231C-D3FA-4149-BA01-D5D66D9C0DD0}" destId="{2460F2C1-64CA-4311-AD67-5E6BCCE7086C}" srcOrd="0" destOrd="0" presId="urn:microsoft.com/office/officeart/2005/8/layout/list1"/>
    <dgm:cxn modelId="{6709CDA3-0F1D-408D-A0EA-422B3F0CB6C8}" type="presOf" srcId="{2ADFBADE-5EF7-4A5F-B29B-D4BF7469DE0B}" destId="{43794511-6CD8-4FB7-998C-E6C10442E100}" srcOrd="0" destOrd="0" presId="urn:microsoft.com/office/officeart/2005/8/layout/list1"/>
    <dgm:cxn modelId="{949612AC-63C3-4E19-A9A2-EA0E8C7FE2BA}" type="presOf" srcId="{D2251A65-3B9C-45C0-85A8-2779377BD26E}" destId="{B3FD8C0E-255F-4A14-8978-6E9F17945989}" srcOrd="0" destOrd="0" presId="urn:microsoft.com/office/officeart/2005/8/layout/list1"/>
    <dgm:cxn modelId="{597CECAE-F2B7-4455-AB9D-4FA62ECD3271}" type="presOf" srcId="{E1451315-4B96-42A4-BC14-1C45A86EFBEC}" destId="{374B8A0B-B644-4905-855F-C07E98C20B17}" srcOrd="0" destOrd="0" presId="urn:microsoft.com/office/officeart/2005/8/layout/list1"/>
    <dgm:cxn modelId="{2F962CB1-9577-499D-B7D7-10C2F588D70A}" type="presOf" srcId="{9C2A406B-2D56-4AE3-993B-8D4B3FDB862C}" destId="{396AEA88-1CDE-4C4E-84C9-9D803CCFFCCF}" srcOrd="1" destOrd="0" presId="urn:microsoft.com/office/officeart/2005/8/layout/list1"/>
    <dgm:cxn modelId="{6B26BAB5-E104-4BC6-A632-9C85E6BEFA4C}" type="presOf" srcId="{1BA7C002-F27D-4FC1-80C2-F055D19DC20B}" destId="{6D812CF5-96D4-41E7-828E-1F499FB70184}" srcOrd="0" destOrd="0" presId="urn:microsoft.com/office/officeart/2005/8/layout/list1"/>
    <dgm:cxn modelId="{E3F94FC3-2B20-47A3-AE1E-FC7ACAB3F9C9}" type="presOf" srcId="{081C231C-D3FA-4149-BA01-D5D66D9C0DD0}" destId="{82BD2DA5-8619-4AAE-AD6E-266A4B3A639C}" srcOrd="1" destOrd="0" presId="urn:microsoft.com/office/officeart/2005/8/layout/list1"/>
    <dgm:cxn modelId="{37E59BD7-4808-4FDA-88E7-0A5ECFC8B4A3}" srcId="{A9823CC6-67CD-41A7-B725-260A6C28F251}" destId="{E1451315-4B96-42A4-BC14-1C45A86EFBEC}" srcOrd="5" destOrd="0" parTransId="{A3414E63-6AEB-49C9-B467-1BACFDB85B42}" sibTransId="{98DA3921-82E5-4585-9D22-23C73F81E33C}"/>
    <dgm:cxn modelId="{C6BFD3F7-577B-4A67-A7CF-DEDC643E36C1}" srcId="{A9823CC6-67CD-41A7-B725-260A6C28F251}" destId="{081C231C-D3FA-4149-BA01-D5D66D9C0DD0}" srcOrd="4" destOrd="0" parTransId="{05AFFDEF-ABDC-4EC0-AF38-5DA825528176}" sibTransId="{6B94BE82-558C-480A-B467-05B6BAD348A5}"/>
    <dgm:cxn modelId="{FC3DC24B-06D5-4BCE-962A-31FD7EBAE78C}" type="presParOf" srcId="{A0995CE5-94DC-4096-A68B-5C51DB946CD7}" destId="{795A07C6-3DE9-45E6-8F90-9916F96609C7}" srcOrd="0" destOrd="0" presId="urn:microsoft.com/office/officeart/2005/8/layout/list1"/>
    <dgm:cxn modelId="{CC1EB564-1C56-4A3F-BA7D-3A0FD7593138}" type="presParOf" srcId="{795A07C6-3DE9-45E6-8F90-9916F96609C7}" destId="{43794511-6CD8-4FB7-998C-E6C10442E100}" srcOrd="0" destOrd="0" presId="urn:microsoft.com/office/officeart/2005/8/layout/list1"/>
    <dgm:cxn modelId="{F40C9437-BCE3-40AA-AFAB-6166E649FDBD}" type="presParOf" srcId="{795A07C6-3DE9-45E6-8F90-9916F96609C7}" destId="{DE841305-E783-46F0-A05F-6125533B3C1E}" srcOrd="1" destOrd="0" presId="urn:microsoft.com/office/officeart/2005/8/layout/list1"/>
    <dgm:cxn modelId="{B5889009-888B-44FA-9857-108DE8AE20E3}" type="presParOf" srcId="{A0995CE5-94DC-4096-A68B-5C51DB946CD7}" destId="{2476BF1C-5CA7-4509-98B6-BD87EB03EEF4}" srcOrd="1" destOrd="0" presId="urn:microsoft.com/office/officeart/2005/8/layout/list1"/>
    <dgm:cxn modelId="{463D6011-FE69-4FB2-82DC-5D01CC13943A}" type="presParOf" srcId="{A0995CE5-94DC-4096-A68B-5C51DB946CD7}" destId="{E859AD6E-937A-46D5-9893-28D598D004D3}" srcOrd="2" destOrd="0" presId="urn:microsoft.com/office/officeart/2005/8/layout/list1"/>
    <dgm:cxn modelId="{22A85904-0502-48AA-9E7F-59B17F8E6C98}" type="presParOf" srcId="{A0995CE5-94DC-4096-A68B-5C51DB946CD7}" destId="{631C9CDF-9DD7-4021-8269-88049F5CAF11}" srcOrd="3" destOrd="0" presId="urn:microsoft.com/office/officeart/2005/8/layout/list1"/>
    <dgm:cxn modelId="{49EE1DD1-EEF9-4EB4-AFBC-FE9B491DF9D1}" type="presParOf" srcId="{A0995CE5-94DC-4096-A68B-5C51DB946CD7}" destId="{EE8DA403-6C92-45BE-B3BB-06C2752B7B42}" srcOrd="4" destOrd="0" presId="urn:microsoft.com/office/officeart/2005/8/layout/list1"/>
    <dgm:cxn modelId="{059E4DA9-654F-4144-AA80-93B0D0917E8A}" type="presParOf" srcId="{EE8DA403-6C92-45BE-B3BB-06C2752B7B42}" destId="{6D812CF5-96D4-41E7-828E-1F499FB70184}" srcOrd="0" destOrd="0" presId="urn:microsoft.com/office/officeart/2005/8/layout/list1"/>
    <dgm:cxn modelId="{81DBF3D2-B738-4817-BC44-A2A73A7AEBD6}" type="presParOf" srcId="{EE8DA403-6C92-45BE-B3BB-06C2752B7B42}" destId="{63A07AD1-8239-40D6-8C8D-C7CF33292C91}" srcOrd="1" destOrd="0" presId="urn:microsoft.com/office/officeart/2005/8/layout/list1"/>
    <dgm:cxn modelId="{B7FB3CC5-8A5B-4335-8763-3221971568D3}" type="presParOf" srcId="{A0995CE5-94DC-4096-A68B-5C51DB946CD7}" destId="{8EB5A265-1DEE-43EB-88EC-C6E1FEC6F222}" srcOrd="5" destOrd="0" presId="urn:microsoft.com/office/officeart/2005/8/layout/list1"/>
    <dgm:cxn modelId="{0DEAA24F-BDD4-47C3-912D-190BFDDA47B2}" type="presParOf" srcId="{A0995CE5-94DC-4096-A68B-5C51DB946CD7}" destId="{26E7FE87-9BFF-4126-A91F-60C42232D13B}" srcOrd="6" destOrd="0" presId="urn:microsoft.com/office/officeart/2005/8/layout/list1"/>
    <dgm:cxn modelId="{563E29ED-9A44-40C5-B846-C3FDEDF0C92C}" type="presParOf" srcId="{A0995CE5-94DC-4096-A68B-5C51DB946CD7}" destId="{4377EE4D-E5E4-4B76-A198-8635990EAD9F}" srcOrd="7" destOrd="0" presId="urn:microsoft.com/office/officeart/2005/8/layout/list1"/>
    <dgm:cxn modelId="{F2941AE8-4718-40A7-B786-2D07F9D0D10E}" type="presParOf" srcId="{A0995CE5-94DC-4096-A68B-5C51DB946CD7}" destId="{16A46A8A-0160-4485-9F1B-489E430E314C}" srcOrd="8" destOrd="0" presId="urn:microsoft.com/office/officeart/2005/8/layout/list1"/>
    <dgm:cxn modelId="{D828452D-1740-4092-97A4-3028AB8F5FE2}" type="presParOf" srcId="{16A46A8A-0160-4485-9F1B-489E430E314C}" destId="{E9DF8A0D-769E-455A-B78B-FD1E60428266}" srcOrd="0" destOrd="0" presId="urn:microsoft.com/office/officeart/2005/8/layout/list1"/>
    <dgm:cxn modelId="{DA903721-2EED-4A00-95B5-8EADB9342189}" type="presParOf" srcId="{16A46A8A-0160-4485-9F1B-489E430E314C}" destId="{396AEA88-1CDE-4C4E-84C9-9D803CCFFCCF}" srcOrd="1" destOrd="0" presId="urn:microsoft.com/office/officeart/2005/8/layout/list1"/>
    <dgm:cxn modelId="{B9887FDF-3539-4291-A134-FB582485E70F}" type="presParOf" srcId="{A0995CE5-94DC-4096-A68B-5C51DB946CD7}" destId="{0122BEB8-0A53-41A8-9631-21BD574D8A26}" srcOrd="9" destOrd="0" presId="urn:microsoft.com/office/officeart/2005/8/layout/list1"/>
    <dgm:cxn modelId="{02287455-892A-44E8-99B6-CF6BD47DB9A7}" type="presParOf" srcId="{A0995CE5-94DC-4096-A68B-5C51DB946CD7}" destId="{67953BCF-482E-4992-BED2-2248B04889C3}" srcOrd="10" destOrd="0" presId="urn:microsoft.com/office/officeart/2005/8/layout/list1"/>
    <dgm:cxn modelId="{D26BA705-FEEB-43AE-9D3D-1649ED8EE92B}" type="presParOf" srcId="{A0995CE5-94DC-4096-A68B-5C51DB946CD7}" destId="{DE3A4F24-D860-4B55-A489-EE53BC21118C}" srcOrd="11" destOrd="0" presId="urn:microsoft.com/office/officeart/2005/8/layout/list1"/>
    <dgm:cxn modelId="{9E5B5C99-E7F1-4DF6-9D7A-696C1452C282}" type="presParOf" srcId="{A0995CE5-94DC-4096-A68B-5C51DB946CD7}" destId="{983B9C60-A3DD-4E77-A837-A244FC34D191}" srcOrd="12" destOrd="0" presId="urn:microsoft.com/office/officeart/2005/8/layout/list1"/>
    <dgm:cxn modelId="{39A40856-3FBB-409F-A676-9A5BC9243E41}" type="presParOf" srcId="{983B9C60-A3DD-4E77-A837-A244FC34D191}" destId="{B3FD8C0E-255F-4A14-8978-6E9F17945989}" srcOrd="0" destOrd="0" presId="urn:microsoft.com/office/officeart/2005/8/layout/list1"/>
    <dgm:cxn modelId="{B0AC72EA-B50A-4B99-872C-371449DDFC50}" type="presParOf" srcId="{983B9C60-A3DD-4E77-A837-A244FC34D191}" destId="{4CD449C7-D886-4DDF-B751-BCDFE03FCBF6}" srcOrd="1" destOrd="0" presId="urn:microsoft.com/office/officeart/2005/8/layout/list1"/>
    <dgm:cxn modelId="{2746F5B2-3EAC-461D-9549-FF6FF0E98F85}" type="presParOf" srcId="{A0995CE5-94DC-4096-A68B-5C51DB946CD7}" destId="{39E5EB9C-B2DF-437C-8809-2C44BD421A2B}" srcOrd="13" destOrd="0" presId="urn:microsoft.com/office/officeart/2005/8/layout/list1"/>
    <dgm:cxn modelId="{95E263E2-0F2C-4A6B-9D5D-B5CDFCA1FCA8}" type="presParOf" srcId="{A0995CE5-94DC-4096-A68B-5C51DB946CD7}" destId="{7B187893-9377-48D3-AD3D-C7A2AA101AAC}" srcOrd="14" destOrd="0" presId="urn:microsoft.com/office/officeart/2005/8/layout/list1"/>
    <dgm:cxn modelId="{5FB77E8C-509D-410B-9569-A386819CB836}" type="presParOf" srcId="{A0995CE5-94DC-4096-A68B-5C51DB946CD7}" destId="{2A583737-BE29-4CD6-A417-BD0CE389728C}" srcOrd="15" destOrd="0" presId="urn:microsoft.com/office/officeart/2005/8/layout/list1"/>
    <dgm:cxn modelId="{1DE94A7D-11A0-411F-B049-429901DA7F46}" type="presParOf" srcId="{A0995CE5-94DC-4096-A68B-5C51DB946CD7}" destId="{FAAA4633-5B83-4B2A-8FF2-E1C3576BE35B}" srcOrd="16" destOrd="0" presId="urn:microsoft.com/office/officeart/2005/8/layout/list1"/>
    <dgm:cxn modelId="{1DF9ED7C-D093-4AA4-B1B7-BF5CFFD939EE}" type="presParOf" srcId="{FAAA4633-5B83-4B2A-8FF2-E1C3576BE35B}" destId="{2460F2C1-64CA-4311-AD67-5E6BCCE7086C}" srcOrd="0" destOrd="0" presId="urn:microsoft.com/office/officeart/2005/8/layout/list1"/>
    <dgm:cxn modelId="{E12BCE42-CA0F-490E-AB3F-F7076DCD5862}" type="presParOf" srcId="{FAAA4633-5B83-4B2A-8FF2-E1C3576BE35B}" destId="{82BD2DA5-8619-4AAE-AD6E-266A4B3A639C}" srcOrd="1" destOrd="0" presId="urn:microsoft.com/office/officeart/2005/8/layout/list1"/>
    <dgm:cxn modelId="{32FCC023-0F63-469C-9859-FC1BD861E08D}" type="presParOf" srcId="{A0995CE5-94DC-4096-A68B-5C51DB946CD7}" destId="{2F7E68EE-8E24-4C2E-9E87-7393C7E81CB1}" srcOrd="17" destOrd="0" presId="urn:microsoft.com/office/officeart/2005/8/layout/list1"/>
    <dgm:cxn modelId="{0C246A35-267E-431C-AD54-CAC00C2AD9E3}" type="presParOf" srcId="{A0995CE5-94DC-4096-A68B-5C51DB946CD7}" destId="{FB3F03D4-5FB1-40E5-94C6-45700164BD55}" srcOrd="18" destOrd="0" presId="urn:microsoft.com/office/officeart/2005/8/layout/list1"/>
    <dgm:cxn modelId="{A1E7A1D3-C372-4E90-95A3-AD743DA1A834}" type="presParOf" srcId="{A0995CE5-94DC-4096-A68B-5C51DB946CD7}" destId="{4BA8049B-F01C-487C-9053-D24E996FBB49}" srcOrd="19" destOrd="0" presId="urn:microsoft.com/office/officeart/2005/8/layout/list1"/>
    <dgm:cxn modelId="{BCD416BF-F03E-4652-876C-587B002C7733}" type="presParOf" srcId="{A0995CE5-94DC-4096-A68B-5C51DB946CD7}" destId="{C57AAFFE-32F9-49F4-8397-27217661692A}" srcOrd="20" destOrd="0" presId="urn:microsoft.com/office/officeart/2005/8/layout/list1"/>
    <dgm:cxn modelId="{87A1708C-0FFF-4F0C-A84A-C7591A1DC90B}" type="presParOf" srcId="{C57AAFFE-32F9-49F4-8397-27217661692A}" destId="{374B8A0B-B644-4905-855F-C07E98C20B17}" srcOrd="0" destOrd="0" presId="urn:microsoft.com/office/officeart/2005/8/layout/list1"/>
    <dgm:cxn modelId="{BB7C23B6-805A-4EFB-ADA7-C69FFB48B8E2}" type="presParOf" srcId="{C57AAFFE-32F9-49F4-8397-27217661692A}" destId="{D31A952D-29E3-4BC7-B697-C42AAAF76B2F}" srcOrd="1" destOrd="0" presId="urn:microsoft.com/office/officeart/2005/8/layout/list1"/>
    <dgm:cxn modelId="{B026BC9F-2F61-4E0C-89F4-8B5A4B7A67A1}" type="presParOf" srcId="{A0995CE5-94DC-4096-A68B-5C51DB946CD7}" destId="{E45EA8B4-2DC4-42FF-BDA3-082A10F07DC3}" srcOrd="21" destOrd="0" presId="urn:microsoft.com/office/officeart/2005/8/layout/list1"/>
    <dgm:cxn modelId="{28B899D5-0C33-4DDD-8551-4623E69CABF8}" type="presParOf" srcId="{A0995CE5-94DC-4096-A68B-5C51DB946CD7}" destId="{510A74F0-B3ED-4CAC-9370-1DDF510804C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6ABE5-5511-488A-AC62-E3CD1170D76A}" type="doc">
      <dgm:prSet loTypeId="urn:microsoft.com/office/officeart/2005/8/layout/pyramid2" loCatId="list" qsTypeId="urn:microsoft.com/office/officeart/2005/8/quickstyle/simple5" qsCatId="simple" csTypeId="urn:microsoft.com/office/officeart/2005/8/colors/colorful5" csCatId="colorful" phldr="1"/>
      <dgm:spPr/>
    </dgm:pt>
    <dgm:pt modelId="{19FDEA1E-26E4-4526-B73B-7EF9A0C5DCE0}">
      <dgm:prSet phldrT="[Text]" custT="1"/>
      <dgm:spPr/>
      <dgm:t>
        <a:bodyPr/>
        <a:lstStyle/>
        <a:p>
          <a:r>
            <a:rPr lang="en-GB" sz="1300" dirty="0"/>
            <a:t>Collated baseline data on falls and distressed behaviours to evidence outcomes </a:t>
          </a:r>
        </a:p>
      </dgm:t>
    </dgm:pt>
    <dgm:pt modelId="{9BBF8003-8E7A-47BC-88D6-8AAD4593B7EF}" type="parTrans" cxnId="{F43F5FEE-074A-4668-A4E3-DC6E0BA22B31}">
      <dgm:prSet/>
      <dgm:spPr/>
      <dgm:t>
        <a:bodyPr/>
        <a:lstStyle/>
        <a:p>
          <a:endParaRPr lang="en-GB"/>
        </a:p>
      </dgm:t>
    </dgm:pt>
    <dgm:pt modelId="{618CAEF8-F0CA-4637-9A92-737FEFFC8FAB}" type="sibTrans" cxnId="{F43F5FEE-074A-4668-A4E3-DC6E0BA22B31}">
      <dgm:prSet/>
      <dgm:spPr/>
      <dgm:t>
        <a:bodyPr/>
        <a:lstStyle/>
        <a:p>
          <a:endParaRPr lang="en-GB"/>
        </a:p>
      </dgm:t>
    </dgm:pt>
    <dgm:pt modelId="{FB8AC1F8-CCD4-462E-B61A-FE368A432221}">
      <dgm:prSet phldrT="[Text]" custT="1"/>
      <dgm:spPr/>
      <dgm:t>
        <a:bodyPr/>
        <a:lstStyle/>
        <a:p>
          <a:r>
            <a:rPr lang="en-GB" sz="1300" dirty="0"/>
            <a:t>Secured funding from Public Health Agency (PHA) and Dementia Together NI</a:t>
          </a:r>
        </a:p>
      </dgm:t>
    </dgm:pt>
    <dgm:pt modelId="{F3E1C3B5-AE50-4051-B426-7ABE9E3BB3A4}" type="parTrans" cxnId="{D7D2B544-CC93-4969-9064-CDD28D06F5D8}">
      <dgm:prSet/>
      <dgm:spPr/>
      <dgm:t>
        <a:bodyPr/>
        <a:lstStyle/>
        <a:p>
          <a:endParaRPr lang="en-GB"/>
        </a:p>
      </dgm:t>
    </dgm:pt>
    <dgm:pt modelId="{59ADFB93-CD6E-4A0F-AA15-672CE0D52C67}" type="sibTrans" cxnId="{D7D2B544-CC93-4969-9064-CDD28D06F5D8}">
      <dgm:prSet/>
      <dgm:spPr/>
      <dgm:t>
        <a:bodyPr/>
        <a:lstStyle/>
        <a:p>
          <a:endParaRPr lang="en-GB"/>
        </a:p>
      </dgm:t>
    </dgm:pt>
    <dgm:pt modelId="{EF57B05F-30D0-415A-B968-4F58EDAD73A0}">
      <dgm:prSet phldrT="[Text]" custT="1"/>
      <dgm:spPr/>
      <dgm:t>
        <a:bodyPr/>
        <a:lstStyle/>
        <a:p>
          <a:r>
            <a:rPr lang="en-GB" sz="1300" dirty="0"/>
            <a:t>Collected patient, staff and family feedback and stories throughout duration of the project and beyond</a:t>
          </a:r>
        </a:p>
      </dgm:t>
    </dgm:pt>
    <dgm:pt modelId="{8930FB3E-F70F-427F-A18E-2F6AC75FA627}" type="parTrans" cxnId="{2BDCF5C5-FF86-4178-9B23-4C1CCA37DF57}">
      <dgm:prSet/>
      <dgm:spPr/>
      <dgm:t>
        <a:bodyPr/>
        <a:lstStyle/>
        <a:p>
          <a:endParaRPr lang="en-GB"/>
        </a:p>
      </dgm:t>
    </dgm:pt>
    <dgm:pt modelId="{1ECB9050-9C73-4C64-AE5C-297866E2AA94}" type="sibTrans" cxnId="{2BDCF5C5-FF86-4178-9B23-4C1CCA37DF57}">
      <dgm:prSet/>
      <dgm:spPr/>
      <dgm:t>
        <a:bodyPr/>
        <a:lstStyle/>
        <a:p>
          <a:endParaRPr lang="en-GB"/>
        </a:p>
      </dgm:t>
    </dgm:pt>
    <dgm:pt modelId="{808FB539-AE1E-498E-90A8-B85C1DEE980C}">
      <dgm:prSet phldrT="[Text]" custT="1"/>
      <dgm:spPr/>
      <dgm:t>
        <a:bodyPr/>
        <a:lstStyle/>
        <a:p>
          <a:r>
            <a:rPr lang="en-GB" sz="1300" dirty="0"/>
            <a:t>We asked ourselves ‘did the Dementia Companion enhance the person-centred care and experience?’</a:t>
          </a:r>
        </a:p>
      </dgm:t>
    </dgm:pt>
    <dgm:pt modelId="{2EB4AC29-3CA6-4067-AADE-3ADEA4EBFBDD}" type="parTrans" cxnId="{E40E1637-C8A2-4AAB-975E-6C902E78BD87}">
      <dgm:prSet/>
      <dgm:spPr/>
      <dgm:t>
        <a:bodyPr/>
        <a:lstStyle/>
        <a:p>
          <a:endParaRPr lang="en-GB"/>
        </a:p>
      </dgm:t>
    </dgm:pt>
    <dgm:pt modelId="{E9039BDA-BA7D-407C-9C34-A7FD32D9A527}" type="sibTrans" cxnId="{E40E1637-C8A2-4AAB-975E-6C902E78BD87}">
      <dgm:prSet/>
      <dgm:spPr/>
      <dgm:t>
        <a:bodyPr/>
        <a:lstStyle/>
        <a:p>
          <a:endParaRPr lang="en-GB"/>
        </a:p>
      </dgm:t>
    </dgm:pt>
    <dgm:pt modelId="{28D0F2DB-06E6-4E2D-AE4D-1C9BDA9D8ECA}">
      <dgm:prSet phldrT="[Text]" custT="1"/>
      <dgm:spPr/>
      <dgm:t>
        <a:bodyPr/>
        <a:lstStyle/>
        <a:p>
          <a:r>
            <a:rPr lang="en-GB" sz="1300" dirty="0"/>
            <a:t>This involved partnership and collaboration with many people… nursing, human resources, support services, multi disciplinary team, informatics</a:t>
          </a:r>
        </a:p>
      </dgm:t>
    </dgm:pt>
    <dgm:pt modelId="{BB128466-9DD2-4E3B-B546-C50B1FDE5517}" type="parTrans" cxnId="{36F8073F-6374-46D8-834B-232D7B4844C3}">
      <dgm:prSet/>
      <dgm:spPr/>
      <dgm:t>
        <a:bodyPr/>
        <a:lstStyle/>
        <a:p>
          <a:endParaRPr lang="en-GB"/>
        </a:p>
      </dgm:t>
    </dgm:pt>
    <dgm:pt modelId="{8BA41FA0-9DB9-494C-AD83-7672848336A0}" type="sibTrans" cxnId="{36F8073F-6374-46D8-834B-232D7B4844C3}">
      <dgm:prSet/>
      <dgm:spPr/>
      <dgm:t>
        <a:bodyPr/>
        <a:lstStyle/>
        <a:p>
          <a:endParaRPr lang="en-GB"/>
        </a:p>
      </dgm:t>
    </dgm:pt>
    <dgm:pt modelId="{B5C439F8-C9B6-40B4-8B00-A4BC03ED411A}" type="pres">
      <dgm:prSet presAssocID="{7806ABE5-5511-488A-AC62-E3CD1170D76A}" presName="compositeShape" presStyleCnt="0">
        <dgm:presLayoutVars>
          <dgm:dir/>
          <dgm:resizeHandles/>
        </dgm:presLayoutVars>
      </dgm:prSet>
      <dgm:spPr/>
    </dgm:pt>
    <dgm:pt modelId="{66C3FAB6-B3C5-4643-AF51-1D6B3B6F2E4F}" type="pres">
      <dgm:prSet presAssocID="{7806ABE5-5511-488A-AC62-E3CD1170D76A}" presName="pyramid" presStyleLbl="node1" presStyleIdx="0" presStyleCnt="1"/>
      <dgm:spPr>
        <a:effectLst>
          <a:softEdge rad="127000"/>
        </a:effectLst>
      </dgm:spPr>
    </dgm:pt>
    <dgm:pt modelId="{B3054D3A-0D23-4A08-81B4-94A16EA6337E}" type="pres">
      <dgm:prSet presAssocID="{7806ABE5-5511-488A-AC62-E3CD1170D76A}" presName="theList" presStyleCnt="0"/>
      <dgm:spPr/>
    </dgm:pt>
    <dgm:pt modelId="{49FED1D6-1DB9-482E-8BEF-4FB7525CA4F4}" type="pres">
      <dgm:prSet presAssocID="{28D0F2DB-06E6-4E2D-AE4D-1C9BDA9D8ECA}" presName="aNode" presStyleLbl="fgAcc1" presStyleIdx="0" presStyleCnt="5" custScaleX="112022" custScaleY="74004" custLinFactNeighborX="6832">
        <dgm:presLayoutVars>
          <dgm:bulletEnabled val="1"/>
        </dgm:presLayoutVars>
      </dgm:prSet>
      <dgm:spPr/>
    </dgm:pt>
    <dgm:pt modelId="{912ECA94-F383-43B9-8B78-D16BF6A0D90F}" type="pres">
      <dgm:prSet presAssocID="{28D0F2DB-06E6-4E2D-AE4D-1C9BDA9D8ECA}" presName="aSpace" presStyleCnt="0"/>
      <dgm:spPr/>
    </dgm:pt>
    <dgm:pt modelId="{E22B5F22-B06A-4C0C-A2B0-A56176207FEA}" type="pres">
      <dgm:prSet presAssocID="{19FDEA1E-26E4-4526-B73B-7EF9A0C5DCE0}" presName="aNode" presStyleLbl="fgAcc1" presStyleIdx="1" presStyleCnt="5" custScaleX="111532" custScaleY="82092" custLinFactNeighborX="7077">
        <dgm:presLayoutVars>
          <dgm:bulletEnabled val="1"/>
        </dgm:presLayoutVars>
      </dgm:prSet>
      <dgm:spPr/>
    </dgm:pt>
    <dgm:pt modelId="{40BE96D5-34E5-4E09-A0A7-D7323859425B}" type="pres">
      <dgm:prSet presAssocID="{19FDEA1E-26E4-4526-B73B-7EF9A0C5DCE0}" presName="aSpace" presStyleCnt="0"/>
      <dgm:spPr/>
    </dgm:pt>
    <dgm:pt modelId="{E568BB62-15E3-44BF-B8A3-F1FC159FC5CF}" type="pres">
      <dgm:prSet presAssocID="{FB8AC1F8-CCD4-462E-B61A-FE368A432221}" presName="aNode" presStyleLbl="fgAcc1" presStyleIdx="2" presStyleCnt="5" custScaleX="111656" custScaleY="64793" custLinFactNeighborX="7015" custLinFactNeighborY="41431">
        <dgm:presLayoutVars>
          <dgm:bulletEnabled val="1"/>
        </dgm:presLayoutVars>
      </dgm:prSet>
      <dgm:spPr/>
    </dgm:pt>
    <dgm:pt modelId="{1BDBD5F4-38F1-42C0-A486-D795303F968E}" type="pres">
      <dgm:prSet presAssocID="{FB8AC1F8-CCD4-462E-B61A-FE368A432221}" presName="aSpace" presStyleCnt="0"/>
      <dgm:spPr/>
    </dgm:pt>
    <dgm:pt modelId="{4BE1897A-FE61-461E-AE86-8BE0ABE3E0D4}" type="pres">
      <dgm:prSet presAssocID="{EF57B05F-30D0-415A-B968-4F58EDAD73A0}" presName="aNode" presStyleLbl="fgAcc1" presStyleIdx="3" presStyleCnt="5" custScaleX="111533" custScaleY="77519" custLinFactNeighborX="7077" custLinFactNeighborY="59040">
        <dgm:presLayoutVars>
          <dgm:bulletEnabled val="1"/>
        </dgm:presLayoutVars>
      </dgm:prSet>
      <dgm:spPr/>
    </dgm:pt>
    <dgm:pt modelId="{230739A8-64EE-48C5-A68C-72E2925FD0C6}" type="pres">
      <dgm:prSet presAssocID="{EF57B05F-30D0-415A-B968-4F58EDAD73A0}" presName="aSpace" presStyleCnt="0"/>
      <dgm:spPr/>
    </dgm:pt>
    <dgm:pt modelId="{BEB07333-D52B-4EE4-95F1-67D050208A24}" type="pres">
      <dgm:prSet presAssocID="{808FB539-AE1E-498E-90A8-B85C1DEE980C}" presName="aNode" presStyleLbl="fgAcc1" presStyleIdx="4" presStyleCnt="5" custScaleX="110205" custScaleY="78183" custLinFactY="2489" custLinFactNeighborX="7741" custLinFactNeighborY="100000">
        <dgm:presLayoutVars>
          <dgm:bulletEnabled val="1"/>
        </dgm:presLayoutVars>
      </dgm:prSet>
      <dgm:spPr/>
    </dgm:pt>
    <dgm:pt modelId="{2F346FB1-645B-4509-B95C-61A5E5C00D1A}" type="pres">
      <dgm:prSet presAssocID="{808FB539-AE1E-498E-90A8-B85C1DEE980C}" presName="aSpace" presStyleCnt="0"/>
      <dgm:spPr/>
    </dgm:pt>
  </dgm:ptLst>
  <dgm:cxnLst>
    <dgm:cxn modelId="{5F637824-4DAD-4550-A88C-E24B47C2DAC4}" type="presOf" srcId="{28D0F2DB-06E6-4E2D-AE4D-1C9BDA9D8ECA}" destId="{49FED1D6-1DB9-482E-8BEF-4FB7525CA4F4}" srcOrd="0" destOrd="0" presId="urn:microsoft.com/office/officeart/2005/8/layout/pyramid2"/>
    <dgm:cxn modelId="{E40E1637-C8A2-4AAB-975E-6C902E78BD87}" srcId="{7806ABE5-5511-488A-AC62-E3CD1170D76A}" destId="{808FB539-AE1E-498E-90A8-B85C1DEE980C}" srcOrd="4" destOrd="0" parTransId="{2EB4AC29-3CA6-4067-AADE-3ADEA4EBFBDD}" sibTransId="{E9039BDA-BA7D-407C-9C34-A7FD32D9A527}"/>
    <dgm:cxn modelId="{36F8073F-6374-46D8-834B-232D7B4844C3}" srcId="{7806ABE5-5511-488A-AC62-E3CD1170D76A}" destId="{28D0F2DB-06E6-4E2D-AE4D-1C9BDA9D8ECA}" srcOrd="0" destOrd="0" parTransId="{BB128466-9DD2-4E3B-B546-C50B1FDE5517}" sibTransId="{8BA41FA0-9DB9-494C-AD83-7672848336A0}"/>
    <dgm:cxn modelId="{D7D2B544-CC93-4969-9064-CDD28D06F5D8}" srcId="{7806ABE5-5511-488A-AC62-E3CD1170D76A}" destId="{FB8AC1F8-CCD4-462E-B61A-FE368A432221}" srcOrd="2" destOrd="0" parTransId="{F3E1C3B5-AE50-4051-B426-7ABE9E3BB3A4}" sibTransId="{59ADFB93-CD6E-4A0F-AA15-672CE0D52C67}"/>
    <dgm:cxn modelId="{9DA0C14C-261C-4E4A-BC96-2B8D8470F3FA}" type="presOf" srcId="{7806ABE5-5511-488A-AC62-E3CD1170D76A}" destId="{B5C439F8-C9B6-40B4-8B00-A4BC03ED411A}" srcOrd="0" destOrd="0" presId="urn:microsoft.com/office/officeart/2005/8/layout/pyramid2"/>
    <dgm:cxn modelId="{0082D782-1BC4-4A34-A26D-829EC810EA72}" type="presOf" srcId="{FB8AC1F8-CCD4-462E-B61A-FE368A432221}" destId="{E568BB62-15E3-44BF-B8A3-F1FC159FC5CF}" srcOrd="0" destOrd="0" presId="urn:microsoft.com/office/officeart/2005/8/layout/pyramid2"/>
    <dgm:cxn modelId="{2BDCF5C5-FF86-4178-9B23-4C1CCA37DF57}" srcId="{7806ABE5-5511-488A-AC62-E3CD1170D76A}" destId="{EF57B05F-30D0-415A-B968-4F58EDAD73A0}" srcOrd="3" destOrd="0" parTransId="{8930FB3E-F70F-427F-A18E-2F6AC75FA627}" sibTransId="{1ECB9050-9C73-4C64-AE5C-297866E2AA94}"/>
    <dgm:cxn modelId="{F43F5FEE-074A-4668-A4E3-DC6E0BA22B31}" srcId="{7806ABE5-5511-488A-AC62-E3CD1170D76A}" destId="{19FDEA1E-26E4-4526-B73B-7EF9A0C5DCE0}" srcOrd="1" destOrd="0" parTransId="{9BBF8003-8E7A-47BC-88D6-8AAD4593B7EF}" sibTransId="{618CAEF8-F0CA-4637-9A92-737FEFFC8FAB}"/>
    <dgm:cxn modelId="{601617F2-6D04-4664-8ABE-0A1509E767FA}" type="presOf" srcId="{EF57B05F-30D0-415A-B968-4F58EDAD73A0}" destId="{4BE1897A-FE61-461E-AE86-8BE0ABE3E0D4}" srcOrd="0" destOrd="0" presId="urn:microsoft.com/office/officeart/2005/8/layout/pyramid2"/>
    <dgm:cxn modelId="{A04EDBF6-7F7A-4003-9F16-C5A018F285AB}" type="presOf" srcId="{808FB539-AE1E-498E-90A8-B85C1DEE980C}" destId="{BEB07333-D52B-4EE4-95F1-67D050208A24}" srcOrd="0" destOrd="0" presId="urn:microsoft.com/office/officeart/2005/8/layout/pyramid2"/>
    <dgm:cxn modelId="{A4EA3FFA-456E-42AD-B0F7-6C27C699BE03}" type="presOf" srcId="{19FDEA1E-26E4-4526-B73B-7EF9A0C5DCE0}" destId="{E22B5F22-B06A-4C0C-A2B0-A56176207FEA}" srcOrd="0" destOrd="0" presId="urn:microsoft.com/office/officeart/2005/8/layout/pyramid2"/>
    <dgm:cxn modelId="{96004AC8-41DD-46FF-9833-69459B10F566}" type="presParOf" srcId="{B5C439F8-C9B6-40B4-8B00-A4BC03ED411A}" destId="{66C3FAB6-B3C5-4643-AF51-1D6B3B6F2E4F}" srcOrd="0" destOrd="0" presId="urn:microsoft.com/office/officeart/2005/8/layout/pyramid2"/>
    <dgm:cxn modelId="{1B88F97A-8CA4-4861-BC79-61A5181A7F24}" type="presParOf" srcId="{B5C439F8-C9B6-40B4-8B00-A4BC03ED411A}" destId="{B3054D3A-0D23-4A08-81B4-94A16EA6337E}" srcOrd="1" destOrd="0" presId="urn:microsoft.com/office/officeart/2005/8/layout/pyramid2"/>
    <dgm:cxn modelId="{739C9A5A-A0E1-4B74-AEA0-47BCB3DC5679}" type="presParOf" srcId="{B3054D3A-0D23-4A08-81B4-94A16EA6337E}" destId="{49FED1D6-1DB9-482E-8BEF-4FB7525CA4F4}" srcOrd="0" destOrd="0" presId="urn:microsoft.com/office/officeart/2005/8/layout/pyramid2"/>
    <dgm:cxn modelId="{9ABF1782-24C2-4CF4-B4ED-36A4205F8A5D}" type="presParOf" srcId="{B3054D3A-0D23-4A08-81B4-94A16EA6337E}" destId="{912ECA94-F383-43B9-8B78-D16BF6A0D90F}" srcOrd="1" destOrd="0" presId="urn:microsoft.com/office/officeart/2005/8/layout/pyramid2"/>
    <dgm:cxn modelId="{D92FDC8F-09D5-4161-9737-59951DAA9FE1}" type="presParOf" srcId="{B3054D3A-0D23-4A08-81B4-94A16EA6337E}" destId="{E22B5F22-B06A-4C0C-A2B0-A56176207FEA}" srcOrd="2" destOrd="0" presId="urn:microsoft.com/office/officeart/2005/8/layout/pyramid2"/>
    <dgm:cxn modelId="{EB17C29F-3F86-4632-A463-859B8A39CAAF}" type="presParOf" srcId="{B3054D3A-0D23-4A08-81B4-94A16EA6337E}" destId="{40BE96D5-34E5-4E09-A0A7-D7323859425B}" srcOrd="3" destOrd="0" presId="urn:microsoft.com/office/officeart/2005/8/layout/pyramid2"/>
    <dgm:cxn modelId="{BD032750-AEDE-4593-846B-72C29B17B8EC}" type="presParOf" srcId="{B3054D3A-0D23-4A08-81B4-94A16EA6337E}" destId="{E568BB62-15E3-44BF-B8A3-F1FC159FC5CF}" srcOrd="4" destOrd="0" presId="urn:microsoft.com/office/officeart/2005/8/layout/pyramid2"/>
    <dgm:cxn modelId="{859DDC90-FD69-4EA5-8084-ABEA1792AD14}" type="presParOf" srcId="{B3054D3A-0D23-4A08-81B4-94A16EA6337E}" destId="{1BDBD5F4-38F1-42C0-A486-D795303F968E}" srcOrd="5" destOrd="0" presId="urn:microsoft.com/office/officeart/2005/8/layout/pyramid2"/>
    <dgm:cxn modelId="{8BB6B1A6-4992-4048-9469-0122C6B72D7B}" type="presParOf" srcId="{B3054D3A-0D23-4A08-81B4-94A16EA6337E}" destId="{4BE1897A-FE61-461E-AE86-8BE0ABE3E0D4}" srcOrd="6" destOrd="0" presId="urn:microsoft.com/office/officeart/2005/8/layout/pyramid2"/>
    <dgm:cxn modelId="{08C0DBA6-414A-4704-88D5-1D3EEF001517}" type="presParOf" srcId="{B3054D3A-0D23-4A08-81B4-94A16EA6337E}" destId="{230739A8-64EE-48C5-A68C-72E2925FD0C6}" srcOrd="7" destOrd="0" presId="urn:microsoft.com/office/officeart/2005/8/layout/pyramid2"/>
    <dgm:cxn modelId="{185605D9-6109-43B6-8234-3BAC8DAB848E}" type="presParOf" srcId="{B3054D3A-0D23-4A08-81B4-94A16EA6337E}" destId="{BEB07333-D52B-4EE4-95F1-67D050208A24}" srcOrd="8" destOrd="0" presId="urn:microsoft.com/office/officeart/2005/8/layout/pyramid2"/>
    <dgm:cxn modelId="{F6F15B8F-F522-4E21-A1F5-11ED7EEE6B1F}" type="presParOf" srcId="{B3054D3A-0D23-4A08-81B4-94A16EA6337E}" destId="{2F346FB1-645B-4509-B95C-61A5E5C00D1A}"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862308-0807-40CA-9464-D93FC1FC1EB9}"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GB"/>
        </a:p>
      </dgm:t>
    </dgm:pt>
    <dgm:pt modelId="{6C075D6A-586D-4680-BB90-37D3B08F3C92}">
      <dgm:prSet phldrT="[Text]" custT="1"/>
      <dgm:spPr/>
      <dgm:t>
        <a:bodyPr/>
        <a:lstStyle/>
        <a:p>
          <a:r>
            <a:rPr lang="en-GB" sz="1400" b="0" dirty="0">
              <a:solidFill>
                <a:srgbClr val="002060"/>
              </a:solidFill>
            </a:rPr>
            <a:t>Recruited from domestic support  staff and HCA             at Band 2</a:t>
          </a:r>
        </a:p>
      </dgm:t>
    </dgm:pt>
    <dgm:pt modelId="{07ECF90A-2581-490B-B8FA-4E3871F5BF5F}" type="parTrans" cxnId="{8A13EB69-4BAB-482A-AFAF-22DD3F37FB61}">
      <dgm:prSet/>
      <dgm:spPr/>
      <dgm:t>
        <a:bodyPr/>
        <a:lstStyle/>
        <a:p>
          <a:endParaRPr lang="en-GB" sz="1400"/>
        </a:p>
      </dgm:t>
    </dgm:pt>
    <dgm:pt modelId="{24A55359-2C6E-4C95-B450-3B29B4AF2557}" type="sibTrans" cxnId="{8A13EB69-4BAB-482A-AFAF-22DD3F37FB61}">
      <dgm:prSet/>
      <dgm:spPr/>
      <dgm:t>
        <a:bodyPr/>
        <a:lstStyle/>
        <a:p>
          <a:endParaRPr lang="en-GB" sz="1400"/>
        </a:p>
      </dgm:t>
    </dgm:pt>
    <dgm:pt modelId="{7ED45A70-D548-4EC1-9B00-EB8145932603}">
      <dgm:prSet phldrT="[Text]" custT="1"/>
      <dgm:spPr/>
      <dgm:t>
        <a:bodyPr/>
        <a:lstStyle/>
        <a:p>
          <a:r>
            <a:rPr lang="en-GB" sz="1400" dirty="0">
              <a:solidFill>
                <a:srgbClr val="002060"/>
              </a:solidFill>
            </a:rPr>
            <a:t>Spend one to one time with all patients on the ward who have a dementia or confusion (nursed together) </a:t>
          </a:r>
        </a:p>
      </dgm:t>
    </dgm:pt>
    <dgm:pt modelId="{1DBE7310-B94B-4AE1-B013-A97928502F0A}" type="parTrans" cxnId="{B1EDF592-89F7-42D5-B2AC-F0AB1A01684B}">
      <dgm:prSet/>
      <dgm:spPr/>
      <dgm:t>
        <a:bodyPr/>
        <a:lstStyle/>
        <a:p>
          <a:endParaRPr lang="en-GB" sz="1400"/>
        </a:p>
      </dgm:t>
    </dgm:pt>
    <dgm:pt modelId="{CD057044-87C4-4C2B-9713-3BB20A6F0A31}" type="sibTrans" cxnId="{B1EDF592-89F7-42D5-B2AC-F0AB1A01684B}">
      <dgm:prSet/>
      <dgm:spPr/>
      <dgm:t>
        <a:bodyPr/>
        <a:lstStyle/>
        <a:p>
          <a:endParaRPr lang="en-GB" sz="1400"/>
        </a:p>
      </dgm:t>
    </dgm:pt>
    <dgm:pt modelId="{F1394B95-E501-4029-B662-255275F75B64}">
      <dgm:prSet phldrT="[Text]" custT="1"/>
      <dgm:spPr/>
      <dgm:t>
        <a:bodyPr/>
        <a:lstStyle/>
        <a:p>
          <a:r>
            <a:rPr lang="en-GB" sz="1400" dirty="0">
              <a:solidFill>
                <a:srgbClr val="002060"/>
              </a:solidFill>
            </a:rPr>
            <a:t>Engage people with dementia helping them maintain their identity</a:t>
          </a:r>
        </a:p>
      </dgm:t>
    </dgm:pt>
    <dgm:pt modelId="{48EF5B7B-6911-461F-9443-ACECC6EFBEAD}" type="parTrans" cxnId="{66274934-A95B-428F-AC2A-D4221D0899CD}">
      <dgm:prSet/>
      <dgm:spPr/>
      <dgm:t>
        <a:bodyPr/>
        <a:lstStyle/>
        <a:p>
          <a:endParaRPr lang="en-GB" sz="1400"/>
        </a:p>
      </dgm:t>
    </dgm:pt>
    <dgm:pt modelId="{42EEB35B-9411-424D-BFDE-7877C16D1822}" type="sibTrans" cxnId="{66274934-A95B-428F-AC2A-D4221D0899CD}">
      <dgm:prSet/>
      <dgm:spPr/>
      <dgm:t>
        <a:bodyPr/>
        <a:lstStyle/>
        <a:p>
          <a:endParaRPr lang="en-GB" sz="1400"/>
        </a:p>
      </dgm:t>
    </dgm:pt>
    <dgm:pt modelId="{6708A4DB-9305-4BAC-BBA7-10D2604EA9B7}">
      <dgm:prSet phldrT="[Text]" custT="1"/>
      <dgm:spPr/>
      <dgm:t>
        <a:bodyPr/>
        <a:lstStyle/>
        <a:p>
          <a:r>
            <a:rPr lang="en-GB" sz="1400" dirty="0">
              <a:solidFill>
                <a:srgbClr val="002060"/>
              </a:solidFill>
            </a:rPr>
            <a:t>Offer compassionate reassurance if they are distressed</a:t>
          </a:r>
        </a:p>
      </dgm:t>
    </dgm:pt>
    <dgm:pt modelId="{940668BB-0628-42F1-804F-1282F4151EDD}" type="parTrans" cxnId="{6366CDE4-9802-4D9F-B792-28AF9E208F21}">
      <dgm:prSet/>
      <dgm:spPr/>
      <dgm:t>
        <a:bodyPr/>
        <a:lstStyle/>
        <a:p>
          <a:endParaRPr lang="en-GB" sz="1400"/>
        </a:p>
      </dgm:t>
    </dgm:pt>
    <dgm:pt modelId="{FD3AA9B1-6D6A-45EC-AA47-CBE41416B1F1}" type="sibTrans" cxnId="{6366CDE4-9802-4D9F-B792-28AF9E208F21}">
      <dgm:prSet/>
      <dgm:spPr/>
      <dgm:t>
        <a:bodyPr/>
        <a:lstStyle/>
        <a:p>
          <a:endParaRPr lang="en-GB" sz="1400"/>
        </a:p>
      </dgm:t>
    </dgm:pt>
    <dgm:pt modelId="{62E8C85C-CA73-40AB-B269-EDB01F47D8D6}">
      <dgm:prSet phldrT="[Text]" custT="1"/>
      <dgm:spPr/>
      <dgm:t>
        <a:bodyPr/>
        <a:lstStyle/>
        <a:p>
          <a:r>
            <a:rPr lang="en-GB" sz="1400" dirty="0">
              <a:solidFill>
                <a:srgbClr val="002060"/>
              </a:solidFill>
            </a:rPr>
            <a:t>Engage in activities using the reminiscence folders to facilitate stimulation</a:t>
          </a:r>
        </a:p>
      </dgm:t>
    </dgm:pt>
    <dgm:pt modelId="{8D1A84FB-3969-45DE-B477-676305CB0BE7}" type="parTrans" cxnId="{AE18D35A-1AA8-4909-9653-111EA2F97D95}">
      <dgm:prSet/>
      <dgm:spPr/>
      <dgm:t>
        <a:bodyPr/>
        <a:lstStyle/>
        <a:p>
          <a:endParaRPr lang="en-GB" sz="1400"/>
        </a:p>
      </dgm:t>
    </dgm:pt>
    <dgm:pt modelId="{86FD0FD2-4044-491A-BDFD-852C6CCD51F0}" type="sibTrans" cxnId="{AE18D35A-1AA8-4909-9653-111EA2F97D95}">
      <dgm:prSet/>
      <dgm:spPr/>
      <dgm:t>
        <a:bodyPr/>
        <a:lstStyle/>
        <a:p>
          <a:endParaRPr lang="en-GB" sz="1400"/>
        </a:p>
      </dgm:t>
    </dgm:pt>
    <dgm:pt modelId="{B1972850-86AC-4768-A622-C4E6CA72DFF0}">
      <dgm:prSet phldrT="[Text]" custT="1"/>
      <dgm:spPr/>
      <dgm:t>
        <a:bodyPr/>
        <a:lstStyle/>
        <a:p>
          <a:r>
            <a:rPr lang="en-GB" sz="1400" b="0" dirty="0">
              <a:solidFill>
                <a:srgbClr val="002060"/>
              </a:solidFill>
            </a:rPr>
            <a:t>Safely allow patients who are wandering with or without purpose, minimising the risks of falls</a:t>
          </a:r>
        </a:p>
      </dgm:t>
    </dgm:pt>
    <dgm:pt modelId="{28446FF8-8053-40B6-840F-E818E30B3F5C}" type="parTrans" cxnId="{40614A2F-3AAE-4A23-982D-1FD36B1DFB83}">
      <dgm:prSet/>
      <dgm:spPr/>
      <dgm:t>
        <a:bodyPr/>
        <a:lstStyle/>
        <a:p>
          <a:endParaRPr lang="en-GB" sz="1400"/>
        </a:p>
      </dgm:t>
    </dgm:pt>
    <dgm:pt modelId="{D0245AF9-988A-41DE-842F-6038C296BB2A}" type="sibTrans" cxnId="{40614A2F-3AAE-4A23-982D-1FD36B1DFB83}">
      <dgm:prSet/>
      <dgm:spPr/>
      <dgm:t>
        <a:bodyPr/>
        <a:lstStyle/>
        <a:p>
          <a:endParaRPr lang="en-GB" sz="1400"/>
        </a:p>
      </dgm:t>
    </dgm:pt>
    <dgm:pt modelId="{40BA21A1-E927-471E-8C9B-4F6AEE277750}">
      <dgm:prSet phldrT="[Text]" custT="1"/>
      <dgm:spPr>
        <a:solidFill>
          <a:srgbClr val="2781ED"/>
        </a:solidFill>
      </dgm:spPr>
      <dgm:t>
        <a:bodyPr/>
        <a:lstStyle/>
        <a:p>
          <a:r>
            <a:rPr lang="en-GB" sz="1400" dirty="0">
              <a:solidFill>
                <a:schemeClr val="tx1"/>
              </a:solidFill>
            </a:rPr>
            <a:t>Assist patients with their fluid and nutritional needs</a:t>
          </a:r>
        </a:p>
      </dgm:t>
    </dgm:pt>
    <dgm:pt modelId="{F83C1B4A-DF2A-409E-8268-C662CFD6C07F}" type="parTrans" cxnId="{882F9F3A-0D11-4711-B1CE-49E13A1A4CBD}">
      <dgm:prSet/>
      <dgm:spPr/>
      <dgm:t>
        <a:bodyPr/>
        <a:lstStyle/>
        <a:p>
          <a:endParaRPr lang="en-GB" sz="1400"/>
        </a:p>
      </dgm:t>
    </dgm:pt>
    <dgm:pt modelId="{D8D75D07-3FD2-4749-884E-6A4B31367378}" type="sibTrans" cxnId="{882F9F3A-0D11-4711-B1CE-49E13A1A4CBD}">
      <dgm:prSet/>
      <dgm:spPr/>
      <dgm:t>
        <a:bodyPr/>
        <a:lstStyle/>
        <a:p>
          <a:endParaRPr lang="en-GB" sz="1400"/>
        </a:p>
      </dgm:t>
    </dgm:pt>
    <dgm:pt modelId="{BF4B4316-C8F8-445D-A0E8-27D61FA86048}">
      <dgm:prSet phldrT="[Text]" custT="1"/>
      <dgm:spPr>
        <a:solidFill>
          <a:schemeClr val="accent2">
            <a:lumMod val="75000"/>
          </a:schemeClr>
        </a:solidFill>
      </dgm:spPr>
      <dgm:t>
        <a:bodyPr/>
        <a:lstStyle/>
        <a:p>
          <a:r>
            <a:rPr lang="en-GB" sz="1400" dirty="0">
              <a:solidFill>
                <a:schemeClr val="tx1"/>
              </a:solidFill>
            </a:rPr>
            <a:t>Assist and support patients with activities of daily living - guided by nursing staff and following risk assessment</a:t>
          </a:r>
        </a:p>
      </dgm:t>
    </dgm:pt>
    <dgm:pt modelId="{52633F1B-1D61-4BC2-9E33-05DC4BFA5F9B}" type="parTrans" cxnId="{F659B64E-4583-40D0-A021-29A328F14CC2}">
      <dgm:prSet/>
      <dgm:spPr/>
      <dgm:t>
        <a:bodyPr/>
        <a:lstStyle/>
        <a:p>
          <a:endParaRPr lang="en-GB" sz="1400"/>
        </a:p>
      </dgm:t>
    </dgm:pt>
    <dgm:pt modelId="{A67B3538-F212-462B-A5EB-7DF999A4EAA9}" type="sibTrans" cxnId="{F659B64E-4583-40D0-A021-29A328F14CC2}">
      <dgm:prSet/>
      <dgm:spPr/>
      <dgm:t>
        <a:bodyPr/>
        <a:lstStyle/>
        <a:p>
          <a:endParaRPr lang="en-GB" sz="1400"/>
        </a:p>
      </dgm:t>
    </dgm:pt>
    <dgm:pt modelId="{8E19D52D-39C5-47E5-B996-17EFC25E8789}">
      <dgm:prSet phldrT="[Text]" custT="1"/>
      <dgm:spPr>
        <a:solidFill>
          <a:schemeClr val="accent2">
            <a:lumMod val="50000"/>
          </a:schemeClr>
        </a:solidFill>
      </dgm:spPr>
      <dgm:t>
        <a:bodyPr/>
        <a:lstStyle/>
        <a:p>
          <a:r>
            <a:rPr lang="en-GB" sz="1400" dirty="0">
              <a:solidFill>
                <a:schemeClr val="tx1"/>
              </a:solidFill>
            </a:rPr>
            <a:t>Maintain a tidy clutter free environment around bedside</a:t>
          </a:r>
        </a:p>
      </dgm:t>
    </dgm:pt>
    <dgm:pt modelId="{40B78A58-FF4B-4442-B4FD-4E58A2A23EB0}" type="parTrans" cxnId="{F024BF2B-6EBE-4500-90AF-44E0DCCB7E57}">
      <dgm:prSet/>
      <dgm:spPr/>
      <dgm:t>
        <a:bodyPr/>
        <a:lstStyle/>
        <a:p>
          <a:endParaRPr lang="en-GB" sz="1400"/>
        </a:p>
      </dgm:t>
    </dgm:pt>
    <dgm:pt modelId="{7D161874-ABF7-4C56-9849-C5B58538A72B}" type="sibTrans" cxnId="{F024BF2B-6EBE-4500-90AF-44E0DCCB7E57}">
      <dgm:prSet/>
      <dgm:spPr/>
      <dgm:t>
        <a:bodyPr/>
        <a:lstStyle/>
        <a:p>
          <a:endParaRPr lang="en-GB" sz="1400"/>
        </a:p>
      </dgm:t>
    </dgm:pt>
    <dgm:pt modelId="{DFF4823B-AAE0-4E07-BCB2-2EC449414198}" type="pres">
      <dgm:prSet presAssocID="{DE862308-0807-40CA-9464-D93FC1FC1EB9}" presName="cycle" presStyleCnt="0">
        <dgm:presLayoutVars>
          <dgm:dir/>
          <dgm:resizeHandles val="exact"/>
        </dgm:presLayoutVars>
      </dgm:prSet>
      <dgm:spPr/>
    </dgm:pt>
    <dgm:pt modelId="{B3626122-0D00-4E89-B80B-961DB26872CF}" type="pres">
      <dgm:prSet presAssocID="{6C075D6A-586D-4680-BB90-37D3B08F3C92}" presName="node" presStyleLbl="node1" presStyleIdx="0" presStyleCnt="9" custScaleX="255365" custScaleY="248806" custRadScaleRad="82524" custRadScaleInc="-62038">
        <dgm:presLayoutVars>
          <dgm:bulletEnabled val="1"/>
        </dgm:presLayoutVars>
      </dgm:prSet>
      <dgm:spPr/>
    </dgm:pt>
    <dgm:pt modelId="{35FEF781-6D9A-46CD-AF61-D54BF7556A29}" type="pres">
      <dgm:prSet presAssocID="{6C075D6A-586D-4680-BB90-37D3B08F3C92}" presName="spNode" presStyleCnt="0"/>
      <dgm:spPr/>
    </dgm:pt>
    <dgm:pt modelId="{2AECB8E2-40A1-4F28-A2EE-64784D696392}" type="pres">
      <dgm:prSet presAssocID="{24A55359-2C6E-4C95-B450-3B29B4AF2557}" presName="sibTrans" presStyleLbl="sibTrans1D1" presStyleIdx="0" presStyleCnt="9"/>
      <dgm:spPr/>
    </dgm:pt>
    <dgm:pt modelId="{899DD1C2-CA89-4097-84A0-5724589CF3FE}" type="pres">
      <dgm:prSet presAssocID="{7ED45A70-D548-4EC1-9B00-EB8145932603}" presName="node" presStyleLbl="node1" presStyleIdx="1" presStyleCnt="9" custScaleX="308908" custScaleY="206882" custRadScaleRad="120853" custRadScaleInc="109601">
        <dgm:presLayoutVars>
          <dgm:bulletEnabled val="1"/>
        </dgm:presLayoutVars>
      </dgm:prSet>
      <dgm:spPr/>
    </dgm:pt>
    <dgm:pt modelId="{D7D3FF1F-2A11-4D13-A0F9-45CBE2137490}" type="pres">
      <dgm:prSet presAssocID="{7ED45A70-D548-4EC1-9B00-EB8145932603}" presName="spNode" presStyleCnt="0"/>
      <dgm:spPr/>
    </dgm:pt>
    <dgm:pt modelId="{1510D528-33D4-43A6-BCA6-D41BA060B1C0}" type="pres">
      <dgm:prSet presAssocID="{CD057044-87C4-4C2B-9713-3BB20A6F0A31}" presName="sibTrans" presStyleLbl="sibTrans1D1" presStyleIdx="1" presStyleCnt="9"/>
      <dgm:spPr/>
    </dgm:pt>
    <dgm:pt modelId="{16CF2BD4-38DA-4B93-910F-67466598F822}" type="pres">
      <dgm:prSet presAssocID="{F1394B95-E501-4029-B662-255275F75B64}" presName="node" presStyleLbl="node1" presStyleIdx="2" presStyleCnt="9" custScaleX="255572" custScaleY="217313" custRadScaleRad="141026" custRadScaleInc="23696">
        <dgm:presLayoutVars>
          <dgm:bulletEnabled val="1"/>
        </dgm:presLayoutVars>
      </dgm:prSet>
      <dgm:spPr/>
    </dgm:pt>
    <dgm:pt modelId="{61074567-4DBE-4F9A-8468-A5BFFA9BD617}" type="pres">
      <dgm:prSet presAssocID="{F1394B95-E501-4029-B662-255275F75B64}" presName="spNode" presStyleCnt="0"/>
      <dgm:spPr/>
    </dgm:pt>
    <dgm:pt modelId="{F5C4C1A6-6D10-40B1-A156-C25D46E2C80B}" type="pres">
      <dgm:prSet presAssocID="{42EEB35B-9411-424D-BFDE-7877C16D1822}" presName="sibTrans" presStyleLbl="sibTrans1D1" presStyleIdx="2" presStyleCnt="9"/>
      <dgm:spPr/>
    </dgm:pt>
    <dgm:pt modelId="{960AE630-8F2A-4AC6-A68B-7C9359EFE19D}" type="pres">
      <dgm:prSet presAssocID="{6708A4DB-9305-4BAC-BBA7-10D2604EA9B7}" presName="node" presStyleLbl="node1" presStyleIdx="3" presStyleCnt="9" custScaleX="294703" custScaleY="177804" custRadScaleRad="120860" custRadScaleInc="-124518">
        <dgm:presLayoutVars>
          <dgm:bulletEnabled val="1"/>
        </dgm:presLayoutVars>
      </dgm:prSet>
      <dgm:spPr/>
    </dgm:pt>
    <dgm:pt modelId="{72860674-5A99-4ECD-A017-8104AC18226A}" type="pres">
      <dgm:prSet presAssocID="{6708A4DB-9305-4BAC-BBA7-10D2604EA9B7}" presName="spNode" presStyleCnt="0"/>
      <dgm:spPr/>
    </dgm:pt>
    <dgm:pt modelId="{B52FAD0D-77C9-4C5B-ABAE-751F67078032}" type="pres">
      <dgm:prSet presAssocID="{FD3AA9B1-6D6A-45EC-AA47-CBE41416B1F1}" presName="sibTrans" presStyleLbl="sibTrans1D1" presStyleIdx="3" presStyleCnt="9"/>
      <dgm:spPr/>
    </dgm:pt>
    <dgm:pt modelId="{7292562E-70D6-4FC6-8230-949D92F44EB1}" type="pres">
      <dgm:prSet presAssocID="{62E8C85C-CA73-40AB-B269-EDB01F47D8D6}" presName="node" presStyleLbl="node1" presStyleIdx="4" presStyleCnt="9" custScaleX="320754" custScaleY="193649" custRadScaleRad="87542" custRadScaleInc="-135908">
        <dgm:presLayoutVars>
          <dgm:bulletEnabled val="1"/>
        </dgm:presLayoutVars>
      </dgm:prSet>
      <dgm:spPr/>
    </dgm:pt>
    <dgm:pt modelId="{C77DAF90-8F8E-4AAC-BC43-92B4A89614E4}" type="pres">
      <dgm:prSet presAssocID="{62E8C85C-CA73-40AB-B269-EDB01F47D8D6}" presName="spNode" presStyleCnt="0"/>
      <dgm:spPr/>
    </dgm:pt>
    <dgm:pt modelId="{91ABF443-EA7A-4A79-9AAB-9AB3B94603E7}" type="pres">
      <dgm:prSet presAssocID="{86FD0FD2-4044-491A-BDFD-852C6CCD51F0}" presName="sibTrans" presStyleLbl="sibTrans1D1" presStyleIdx="4" presStyleCnt="9"/>
      <dgm:spPr/>
    </dgm:pt>
    <dgm:pt modelId="{7EED2A44-6F5F-4260-9092-A8F3D063983C}" type="pres">
      <dgm:prSet presAssocID="{B1972850-86AC-4768-A622-C4E6CA72DFF0}" presName="node" presStyleLbl="node1" presStyleIdx="5" presStyleCnt="9" custScaleX="309911" custScaleY="199300" custRadScaleRad="98660" custRadScaleInc="182601">
        <dgm:presLayoutVars>
          <dgm:bulletEnabled val="1"/>
        </dgm:presLayoutVars>
      </dgm:prSet>
      <dgm:spPr/>
    </dgm:pt>
    <dgm:pt modelId="{BCA152FF-57F5-41CA-9178-2121AB2BDDC7}" type="pres">
      <dgm:prSet presAssocID="{B1972850-86AC-4768-A622-C4E6CA72DFF0}" presName="spNode" presStyleCnt="0"/>
      <dgm:spPr/>
    </dgm:pt>
    <dgm:pt modelId="{D774D488-A34B-43F7-B6A5-8B34F22846FD}" type="pres">
      <dgm:prSet presAssocID="{D0245AF9-988A-41DE-842F-6038C296BB2A}" presName="sibTrans" presStyleLbl="sibTrans1D1" presStyleIdx="5" presStyleCnt="9"/>
      <dgm:spPr/>
    </dgm:pt>
    <dgm:pt modelId="{16E436A3-82EA-4DC0-8ED7-A44A132D1005}" type="pres">
      <dgm:prSet presAssocID="{40BA21A1-E927-471E-8C9B-4F6AEE277750}" presName="node" presStyleLbl="node1" presStyleIdx="6" presStyleCnt="9" custScaleX="290754" custScaleY="153735" custRadScaleRad="126693" custRadScaleInc="129583">
        <dgm:presLayoutVars>
          <dgm:bulletEnabled val="1"/>
        </dgm:presLayoutVars>
      </dgm:prSet>
      <dgm:spPr/>
    </dgm:pt>
    <dgm:pt modelId="{E785977A-8B51-4B6E-881F-0C1B7253E311}" type="pres">
      <dgm:prSet presAssocID="{40BA21A1-E927-471E-8C9B-4F6AEE277750}" presName="spNode" presStyleCnt="0"/>
      <dgm:spPr/>
    </dgm:pt>
    <dgm:pt modelId="{6EA9090E-DA8B-4568-8542-A29C6459D873}" type="pres">
      <dgm:prSet presAssocID="{D8D75D07-3FD2-4749-884E-6A4B31367378}" presName="sibTrans" presStyleLbl="sibTrans1D1" presStyleIdx="6" presStyleCnt="9"/>
      <dgm:spPr/>
    </dgm:pt>
    <dgm:pt modelId="{094CE7E7-5B32-46FB-9234-E8649F28F697}" type="pres">
      <dgm:prSet presAssocID="{BF4B4316-C8F8-445D-A0E8-27D61FA86048}" presName="node" presStyleLbl="node1" presStyleIdx="7" presStyleCnt="9" custScaleX="254531" custScaleY="220115" custRadScaleRad="151861" custRadScaleInc="-25715">
        <dgm:presLayoutVars>
          <dgm:bulletEnabled val="1"/>
        </dgm:presLayoutVars>
      </dgm:prSet>
      <dgm:spPr/>
    </dgm:pt>
    <dgm:pt modelId="{294C5299-FF80-4C99-B9DC-A3F0B21B53B0}" type="pres">
      <dgm:prSet presAssocID="{BF4B4316-C8F8-445D-A0E8-27D61FA86048}" presName="spNode" presStyleCnt="0"/>
      <dgm:spPr/>
    </dgm:pt>
    <dgm:pt modelId="{F72DE94B-706C-482E-A2FA-E626E984F680}" type="pres">
      <dgm:prSet presAssocID="{A67B3538-F212-462B-A5EB-7DF999A4EAA9}" presName="sibTrans" presStyleLbl="sibTrans1D1" presStyleIdx="7" presStyleCnt="9"/>
      <dgm:spPr/>
    </dgm:pt>
    <dgm:pt modelId="{B256891A-CF6C-43ED-900E-251C434864F6}" type="pres">
      <dgm:prSet presAssocID="{8E19D52D-39C5-47E5-B996-17EFC25E8789}" presName="node" presStyleLbl="node1" presStyleIdx="8" presStyleCnt="9" custScaleX="280609" custScaleY="212766" custRadScaleRad="134832" custRadScaleInc="-131203">
        <dgm:presLayoutVars>
          <dgm:bulletEnabled val="1"/>
        </dgm:presLayoutVars>
      </dgm:prSet>
      <dgm:spPr/>
    </dgm:pt>
    <dgm:pt modelId="{EAFAD4A9-FD83-4CE1-82A1-CBA25387A9D2}" type="pres">
      <dgm:prSet presAssocID="{8E19D52D-39C5-47E5-B996-17EFC25E8789}" presName="spNode" presStyleCnt="0"/>
      <dgm:spPr/>
    </dgm:pt>
    <dgm:pt modelId="{DFF5C1C1-1BF8-4890-9433-6D39AA04D5D0}" type="pres">
      <dgm:prSet presAssocID="{7D161874-ABF7-4C56-9849-C5B58538A72B}" presName="sibTrans" presStyleLbl="sibTrans1D1" presStyleIdx="8" presStyleCnt="9"/>
      <dgm:spPr/>
    </dgm:pt>
  </dgm:ptLst>
  <dgm:cxnLst>
    <dgm:cxn modelId="{3334690C-DDBB-42EC-8AEC-A7E310E8B0CB}" type="presOf" srcId="{8E19D52D-39C5-47E5-B996-17EFC25E8789}" destId="{B256891A-CF6C-43ED-900E-251C434864F6}" srcOrd="0" destOrd="0" presId="urn:microsoft.com/office/officeart/2005/8/layout/cycle6"/>
    <dgm:cxn modelId="{705A0D13-B17E-4253-9A3D-35DF19A4CE84}" type="presOf" srcId="{BF4B4316-C8F8-445D-A0E8-27D61FA86048}" destId="{094CE7E7-5B32-46FB-9234-E8649F28F697}" srcOrd="0" destOrd="0" presId="urn:microsoft.com/office/officeart/2005/8/layout/cycle6"/>
    <dgm:cxn modelId="{2E26DF17-6BFB-4BFE-8E0A-E5D2739DCF33}" type="presOf" srcId="{FD3AA9B1-6D6A-45EC-AA47-CBE41416B1F1}" destId="{B52FAD0D-77C9-4C5B-ABAE-751F67078032}" srcOrd="0" destOrd="0" presId="urn:microsoft.com/office/officeart/2005/8/layout/cycle6"/>
    <dgm:cxn modelId="{E9DED422-B56E-4FFA-BF06-00914F1B3B4F}" type="presOf" srcId="{D8D75D07-3FD2-4749-884E-6A4B31367378}" destId="{6EA9090E-DA8B-4568-8542-A29C6459D873}" srcOrd="0" destOrd="0" presId="urn:microsoft.com/office/officeart/2005/8/layout/cycle6"/>
    <dgm:cxn modelId="{F024BF2B-6EBE-4500-90AF-44E0DCCB7E57}" srcId="{DE862308-0807-40CA-9464-D93FC1FC1EB9}" destId="{8E19D52D-39C5-47E5-B996-17EFC25E8789}" srcOrd="8" destOrd="0" parTransId="{40B78A58-FF4B-4442-B4FD-4E58A2A23EB0}" sibTransId="{7D161874-ABF7-4C56-9849-C5B58538A72B}"/>
    <dgm:cxn modelId="{40614A2F-3AAE-4A23-982D-1FD36B1DFB83}" srcId="{DE862308-0807-40CA-9464-D93FC1FC1EB9}" destId="{B1972850-86AC-4768-A622-C4E6CA72DFF0}" srcOrd="5" destOrd="0" parTransId="{28446FF8-8053-40B6-840F-E818E30B3F5C}" sibTransId="{D0245AF9-988A-41DE-842F-6038C296BB2A}"/>
    <dgm:cxn modelId="{66274934-A95B-428F-AC2A-D4221D0899CD}" srcId="{DE862308-0807-40CA-9464-D93FC1FC1EB9}" destId="{F1394B95-E501-4029-B662-255275F75B64}" srcOrd="2" destOrd="0" parTransId="{48EF5B7B-6911-461F-9443-ACECC6EFBEAD}" sibTransId="{42EEB35B-9411-424D-BFDE-7877C16D1822}"/>
    <dgm:cxn modelId="{882F9F3A-0D11-4711-B1CE-49E13A1A4CBD}" srcId="{DE862308-0807-40CA-9464-D93FC1FC1EB9}" destId="{40BA21A1-E927-471E-8C9B-4F6AEE277750}" srcOrd="6" destOrd="0" parTransId="{F83C1B4A-DF2A-409E-8268-C662CFD6C07F}" sibTransId="{D8D75D07-3FD2-4749-884E-6A4B31367378}"/>
    <dgm:cxn modelId="{5395ED3F-455F-4CC5-BF64-B07F48215E96}" type="presOf" srcId="{CD057044-87C4-4C2B-9713-3BB20A6F0A31}" destId="{1510D528-33D4-43A6-BCA6-D41BA060B1C0}" srcOrd="0" destOrd="0" presId="urn:microsoft.com/office/officeart/2005/8/layout/cycle6"/>
    <dgm:cxn modelId="{F56F4B5B-C0EE-4F13-A93F-88897D7CEA51}" type="presOf" srcId="{24A55359-2C6E-4C95-B450-3B29B4AF2557}" destId="{2AECB8E2-40A1-4F28-A2EE-64784D696392}" srcOrd="0" destOrd="0" presId="urn:microsoft.com/office/officeart/2005/8/layout/cycle6"/>
    <dgm:cxn modelId="{4DCB2262-73B9-402D-8AA5-E47069803D8B}" type="presOf" srcId="{40BA21A1-E927-471E-8C9B-4F6AEE277750}" destId="{16E436A3-82EA-4DC0-8ED7-A44A132D1005}" srcOrd="0" destOrd="0" presId="urn:microsoft.com/office/officeart/2005/8/layout/cycle6"/>
    <dgm:cxn modelId="{DC935663-BA98-432F-9ACC-AA1EB7BBCAE8}" type="presOf" srcId="{86FD0FD2-4044-491A-BDFD-852C6CCD51F0}" destId="{91ABF443-EA7A-4A79-9AAB-9AB3B94603E7}" srcOrd="0" destOrd="0" presId="urn:microsoft.com/office/officeart/2005/8/layout/cycle6"/>
    <dgm:cxn modelId="{B70F2746-823C-411A-9EF5-96B44BDAA1E4}" type="presOf" srcId="{A67B3538-F212-462B-A5EB-7DF999A4EAA9}" destId="{F72DE94B-706C-482E-A2FA-E626E984F680}" srcOrd="0" destOrd="0" presId="urn:microsoft.com/office/officeart/2005/8/layout/cycle6"/>
    <dgm:cxn modelId="{8A13EB69-4BAB-482A-AFAF-22DD3F37FB61}" srcId="{DE862308-0807-40CA-9464-D93FC1FC1EB9}" destId="{6C075D6A-586D-4680-BB90-37D3B08F3C92}" srcOrd="0" destOrd="0" parTransId="{07ECF90A-2581-490B-B8FA-4E3871F5BF5F}" sibTransId="{24A55359-2C6E-4C95-B450-3B29B4AF2557}"/>
    <dgm:cxn modelId="{F659B64E-4583-40D0-A021-29A328F14CC2}" srcId="{DE862308-0807-40CA-9464-D93FC1FC1EB9}" destId="{BF4B4316-C8F8-445D-A0E8-27D61FA86048}" srcOrd="7" destOrd="0" parTransId="{52633F1B-1D61-4BC2-9E33-05DC4BFA5F9B}" sibTransId="{A67B3538-F212-462B-A5EB-7DF999A4EAA9}"/>
    <dgm:cxn modelId="{AE18D35A-1AA8-4909-9653-111EA2F97D95}" srcId="{DE862308-0807-40CA-9464-D93FC1FC1EB9}" destId="{62E8C85C-CA73-40AB-B269-EDB01F47D8D6}" srcOrd="4" destOrd="0" parTransId="{8D1A84FB-3969-45DE-B477-676305CB0BE7}" sibTransId="{86FD0FD2-4044-491A-BDFD-852C6CCD51F0}"/>
    <dgm:cxn modelId="{CCC1F18D-FBDB-4D5B-A788-620A7C64CD6F}" type="presOf" srcId="{DE862308-0807-40CA-9464-D93FC1FC1EB9}" destId="{DFF4823B-AAE0-4E07-BCB2-2EC449414198}" srcOrd="0" destOrd="0" presId="urn:microsoft.com/office/officeart/2005/8/layout/cycle6"/>
    <dgm:cxn modelId="{A9AFF08E-AE10-45B8-AB81-A98EDCFB95DE}" type="presOf" srcId="{F1394B95-E501-4029-B662-255275F75B64}" destId="{16CF2BD4-38DA-4B93-910F-67466598F822}" srcOrd="0" destOrd="0" presId="urn:microsoft.com/office/officeart/2005/8/layout/cycle6"/>
    <dgm:cxn modelId="{B1EDF592-89F7-42D5-B2AC-F0AB1A01684B}" srcId="{DE862308-0807-40CA-9464-D93FC1FC1EB9}" destId="{7ED45A70-D548-4EC1-9B00-EB8145932603}" srcOrd="1" destOrd="0" parTransId="{1DBE7310-B94B-4AE1-B013-A97928502F0A}" sibTransId="{CD057044-87C4-4C2B-9713-3BB20A6F0A31}"/>
    <dgm:cxn modelId="{6CBEB3A4-E509-4312-96B9-BC895724F307}" type="presOf" srcId="{7D161874-ABF7-4C56-9849-C5B58538A72B}" destId="{DFF5C1C1-1BF8-4890-9433-6D39AA04D5D0}" srcOrd="0" destOrd="0" presId="urn:microsoft.com/office/officeart/2005/8/layout/cycle6"/>
    <dgm:cxn modelId="{044B88B0-16F7-43B0-9249-15F971335E78}" type="presOf" srcId="{7ED45A70-D548-4EC1-9B00-EB8145932603}" destId="{899DD1C2-CA89-4097-84A0-5724589CF3FE}" srcOrd="0" destOrd="0" presId="urn:microsoft.com/office/officeart/2005/8/layout/cycle6"/>
    <dgm:cxn modelId="{6F82B6B1-09A4-4FAA-B423-F24BBDA10D04}" type="presOf" srcId="{42EEB35B-9411-424D-BFDE-7877C16D1822}" destId="{F5C4C1A6-6D10-40B1-A156-C25D46E2C80B}" srcOrd="0" destOrd="0" presId="urn:microsoft.com/office/officeart/2005/8/layout/cycle6"/>
    <dgm:cxn modelId="{E9C9A7BC-63B3-49CC-A890-2FB0D8BB6F8B}" type="presOf" srcId="{62E8C85C-CA73-40AB-B269-EDB01F47D8D6}" destId="{7292562E-70D6-4FC6-8230-949D92F44EB1}" srcOrd="0" destOrd="0" presId="urn:microsoft.com/office/officeart/2005/8/layout/cycle6"/>
    <dgm:cxn modelId="{5DB56CBE-EA0A-4CAE-9C32-17388E49BD7B}" type="presOf" srcId="{6708A4DB-9305-4BAC-BBA7-10D2604EA9B7}" destId="{960AE630-8F2A-4AC6-A68B-7C9359EFE19D}" srcOrd="0" destOrd="0" presId="urn:microsoft.com/office/officeart/2005/8/layout/cycle6"/>
    <dgm:cxn modelId="{B24899DC-7AB7-4B9B-8A91-4203C10ABF44}" type="presOf" srcId="{6C075D6A-586D-4680-BB90-37D3B08F3C92}" destId="{B3626122-0D00-4E89-B80B-961DB26872CF}" srcOrd="0" destOrd="0" presId="urn:microsoft.com/office/officeart/2005/8/layout/cycle6"/>
    <dgm:cxn modelId="{6366CDE4-9802-4D9F-B792-28AF9E208F21}" srcId="{DE862308-0807-40CA-9464-D93FC1FC1EB9}" destId="{6708A4DB-9305-4BAC-BBA7-10D2604EA9B7}" srcOrd="3" destOrd="0" parTransId="{940668BB-0628-42F1-804F-1282F4151EDD}" sibTransId="{FD3AA9B1-6D6A-45EC-AA47-CBE41416B1F1}"/>
    <dgm:cxn modelId="{747083F9-5DD5-43F9-B149-78C9D60CEDCC}" type="presOf" srcId="{D0245AF9-988A-41DE-842F-6038C296BB2A}" destId="{D774D488-A34B-43F7-B6A5-8B34F22846FD}" srcOrd="0" destOrd="0" presId="urn:microsoft.com/office/officeart/2005/8/layout/cycle6"/>
    <dgm:cxn modelId="{57E3FAFB-5D5C-4D32-9C6E-BA5AF6EAD61E}" type="presOf" srcId="{B1972850-86AC-4768-A622-C4E6CA72DFF0}" destId="{7EED2A44-6F5F-4260-9092-A8F3D063983C}" srcOrd="0" destOrd="0" presId="urn:microsoft.com/office/officeart/2005/8/layout/cycle6"/>
    <dgm:cxn modelId="{C48F6E8E-3888-4AF8-9216-D183EDCA7EFD}" type="presParOf" srcId="{DFF4823B-AAE0-4E07-BCB2-2EC449414198}" destId="{B3626122-0D00-4E89-B80B-961DB26872CF}" srcOrd="0" destOrd="0" presId="urn:microsoft.com/office/officeart/2005/8/layout/cycle6"/>
    <dgm:cxn modelId="{61997F41-F72A-4524-98F1-B670AB82B36B}" type="presParOf" srcId="{DFF4823B-AAE0-4E07-BCB2-2EC449414198}" destId="{35FEF781-6D9A-46CD-AF61-D54BF7556A29}" srcOrd="1" destOrd="0" presId="urn:microsoft.com/office/officeart/2005/8/layout/cycle6"/>
    <dgm:cxn modelId="{DD8228D9-C991-4654-9D1C-9F8A9E921BE6}" type="presParOf" srcId="{DFF4823B-AAE0-4E07-BCB2-2EC449414198}" destId="{2AECB8E2-40A1-4F28-A2EE-64784D696392}" srcOrd="2" destOrd="0" presId="urn:microsoft.com/office/officeart/2005/8/layout/cycle6"/>
    <dgm:cxn modelId="{4B1C2CFC-CE12-40A0-BA80-2966743D28BE}" type="presParOf" srcId="{DFF4823B-AAE0-4E07-BCB2-2EC449414198}" destId="{899DD1C2-CA89-4097-84A0-5724589CF3FE}" srcOrd="3" destOrd="0" presId="urn:microsoft.com/office/officeart/2005/8/layout/cycle6"/>
    <dgm:cxn modelId="{F5721CDD-D304-41B3-AB65-18C302ED868A}" type="presParOf" srcId="{DFF4823B-AAE0-4E07-BCB2-2EC449414198}" destId="{D7D3FF1F-2A11-4D13-A0F9-45CBE2137490}" srcOrd="4" destOrd="0" presId="urn:microsoft.com/office/officeart/2005/8/layout/cycle6"/>
    <dgm:cxn modelId="{B0FE9065-9B6E-42AD-8753-BAF622FF8570}" type="presParOf" srcId="{DFF4823B-AAE0-4E07-BCB2-2EC449414198}" destId="{1510D528-33D4-43A6-BCA6-D41BA060B1C0}" srcOrd="5" destOrd="0" presId="urn:microsoft.com/office/officeart/2005/8/layout/cycle6"/>
    <dgm:cxn modelId="{B50EE1A8-5FA6-421E-B7B2-8801A92CC6B5}" type="presParOf" srcId="{DFF4823B-AAE0-4E07-BCB2-2EC449414198}" destId="{16CF2BD4-38DA-4B93-910F-67466598F822}" srcOrd="6" destOrd="0" presId="urn:microsoft.com/office/officeart/2005/8/layout/cycle6"/>
    <dgm:cxn modelId="{7B124631-3FC6-4C6C-8753-16496A86FD62}" type="presParOf" srcId="{DFF4823B-AAE0-4E07-BCB2-2EC449414198}" destId="{61074567-4DBE-4F9A-8468-A5BFFA9BD617}" srcOrd="7" destOrd="0" presId="urn:microsoft.com/office/officeart/2005/8/layout/cycle6"/>
    <dgm:cxn modelId="{7AF7EA48-28C5-4CF5-AE35-149D175D042A}" type="presParOf" srcId="{DFF4823B-AAE0-4E07-BCB2-2EC449414198}" destId="{F5C4C1A6-6D10-40B1-A156-C25D46E2C80B}" srcOrd="8" destOrd="0" presId="urn:microsoft.com/office/officeart/2005/8/layout/cycle6"/>
    <dgm:cxn modelId="{FB9E4B80-4CFB-47EF-B5EA-E748515A95A1}" type="presParOf" srcId="{DFF4823B-AAE0-4E07-BCB2-2EC449414198}" destId="{960AE630-8F2A-4AC6-A68B-7C9359EFE19D}" srcOrd="9" destOrd="0" presId="urn:microsoft.com/office/officeart/2005/8/layout/cycle6"/>
    <dgm:cxn modelId="{1481B03F-444C-4FDE-91A0-B6BEB74DAAFF}" type="presParOf" srcId="{DFF4823B-AAE0-4E07-BCB2-2EC449414198}" destId="{72860674-5A99-4ECD-A017-8104AC18226A}" srcOrd="10" destOrd="0" presId="urn:microsoft.com/office/officeart/2005/8/layout/cycle6"/>
    <dgm:cxn modelId="{140BF87F-2BEE-4100-A1BD-E131996A6428}" type="presParOf" srcId="{DFF4823B-AAE0-4E07-BCB2-2EC449414198}" destId="{B52FAD0D-77C9-4C5B-ABAE-751F67078032}" srcOrd="11" destOrd="0" presId="urn:microsoft.com/office/officeart/2005/8/layout/cycle6"/>
    <dgm:cxn modelId="{C404886E-9C64-42CC-9493-B1195D31358F}" type="presParOf" srcId="{DFF4823B-AAE0-4E07-BCB2-2EC449414198}" destId="{7292562E-70D6-4FC6-8230-949D92F44EB1}" srcOrd="12" destOrd="0" presId="urn:microsoft.com/office/officeart/2005/8/layout/cycle6"/>
    <dgm:cxn modelId="{50FFDA6F-3D7C-4A96-AF22-EC020471D844}" type="presParOf" srcId="{DFF4823B-AAE0-4E07-BCB2-2EC449414198}" destId="{C77DAF90-8F8E-4AAC-BC43-92B4A89614E4}" srcOrd="13" destOrd="0" presId="urn:microsoft.com/office/officeart/2005/8/layout/cycle6"/>
    <dgm:cxn modelId="{D87C7C75-9D18-4AF7-A376-D4EE4127FFD2}" type="presParOf" srcId="{DFF4823B-AAE0-4E07-BCB2-2EC449414198}" destId="{91ABF443-EA7A-4A79-9AAB-9AB3B94603E7}" srcOrd="14" destOrd="0" presId="urn:microsoft.com/office/officeart/2005/8/layout/cycle6"/>
    <dgm:cxn modelId="{B7DB3D2C-0931-469A-A8AC-0A8EAF3AC26E}" type="presParOf" srcId="{DFF4823B-AAE0-4E07-BCB2-2EC449414198}" destId="{7EED2A44-6F5F-4260-9092-A8F3D063983C}" srcOrd="15" destOrd="0" presId="urn:microsoft.com/office/officeart/2005/8/layout/cycle6"/>
    <dgm:cxn modelId="{66133340-5AD0-427C-8BD9-D0A7A3FDDBFA}" type="presParOf" srcId="{DFF4823B-AAE0-4E07-BCB2-2EC449414198}" destId="{BCA152FF-57F5-41CA-9178-2121AB2BDDC7}" srcOrd="16" destOrd="0" presId="urn:microsoft.com/office/officeart/2005/8/layout/cycle6"/>
    <dgm:cxn modelId="{CB9F2A69-5F0B-44C5-A241-9D7689F0901E}" type="presParOf" srcId="{DFF4823B-AAE0-4E07-BCB2-2EC449414198}" destId="{D774D488-A34B-43F7-B6A5-8B34F22846FD}" srcOrd="17" destOrd="0" presId="urn:microsoft.com/office/officeart/2005/8/layout/cycle6"/>
    <dgm:cxn modelId="{8D25111D-E81A-4032-A8FC-E4FD1C2FAB3E}" type="presParOf" srcId="{DFF4823B-AAE0-4E07-BCB2-2EC449414198}" destId="{16E436A3-82EA-4DC0-8ED7-A44A132D1005}" srcOrd="18" destOrd="0" presId="urn:microsoft.com/office/officeart/2005/8/layout/cycle6"/>
    <dgm:cxn modelId="{0EF0E966-E706-41E1-BE2D-0A667CEAFF8B}" type="presParOf" srcId="{DFF4823B-AAE0-4E07-BCB2-2EC449414198}" destId="{E785977A-8B51-4B6E-881F-0C1B7253E311}" srcOrd="19" destOrd="0" presId="urn:microsoft.com/office/officeart/2005/8/layout/cycle6"/>
    <dgm:cxn modelId="{17BBDC54-AA4D-49BE-8756-D69BA253A24A}" type="presParOf" srcId="{DFF4823B-AAE0-4E07-BCB2-2EC449414198}" destId="{6EA9090E-DA8B-4568-8542-A29C6459D873}" srcOrd="20" destOrd="0" presId="urn:microsoft.com/office/officeart/2005/8/layout/cycle6"/>
    <dgm:cxn modelId="{08BA7259-DFAE-44C4-9259-2C0D31798FA2}" type="presParOf" srcId="{DFF4823B-AAE0-4E07-BCB2-2EC449414198}" destId="{094CE7E7-5B32-46FB-9234-E8649F28F697}" srcOrd="21" destOrd="0" presId="urn:microsoft.com/office/officeart/2005/8/layout/cycle6"/>
    <dgm:cxn modelId="{3E060892-B130-4BE7-A546-62807A69C8A6}" type="presParOf" srcId="{DFF4823B-AAE0-4E07-BCB2-2EC449414198}" destId="{294C5299-FF80-4C99-B9DC-A3F0B21B53B0}" srcOrd="22" destOrd="0" presId="urn:microsoft.com/office/officeart/2005/8/layout/cycle6"/>
    <dgm:cxn modelId="{6DE552D0-634F-49AD-BC06-CC0D4933437F}" type="presParOf" srcId="{DFF4823B-AAE0-4E07-BCB2-2EC449414198}" destId="{F72DE94B-706C-482E-A2FA-E626E984F680}" srcOrd="23" destOrd="0" presId="urn:microsoft.com/office/officeart/2005/8/layout/cycle6"/>
    <dgm:cxn modelId="{16504CC1-B0F2-4683-828D-1DECA9E6B667}" type="presParOf" srcId="{DFF4823B-AAE0-4E07-BCB2-2EC449414198}" destId="{B256891A-CF6C-43ED-900E-251C434864F6}" srcOrd="24" destOrd="0" presId="urn:microsoft.com/office/officeart/2005/8/layout/cycle6"/>
    <dgm:cxn modelId="{17976826-1A45-40AE-A90E-E14184EB5616}" type="presParOf" srcId="{DFF4823B-AAE0-4E07-BCB2-2EC449414198}" destId="{EAFAD4A9-FD83-4CE1-82A1-CBA25387A9D2}" srcOrd="25" destOrd="0" presId="urn:microsoft.com/office/officeart/2005/8/layout/cycle6"/>
    <dgm:cxn modelId="{859D762D-0C79-4A28-B919-138D1209E7EF}" type="presParOf" srcId="{DFF4823B-AAE0-4E07-BCB2-2EC449414198}" destId="{DFF5C1C1-1BF8-4890-9433-6D39AA04D5D0}"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06ABE5-5511-488A-AC62-E3CD1170D76A}" type="doc">
      <dgm:prSet loTypeId="urn:microsoft.com/office/officeart/2005/8/layout/pyramid2" loCatId="list" qsTypeId="urn:microsoft.com/office/officeart/2005/8/quickstyle/simple5" qsCatId="simple" csTypeId="urn:microsoft.com/office/officeart/2005/8/colors/colorful5" csCatId="colorful" phldr="1"/>
      <dgm:spPr/>
    </dgm:pt>
    <dgm:pt modelId="{19FDEA1E-26E4-4526-B73B-7EF9A0C5DCE0}">
      <dgm:prSet phldrT="[Text]" custT="1"/>
      <dgm:spPr/>
      <dgm:t>
        <a:bodyPr/>
        <a:lstStyle/>
        <a:p>
          <a:r>
            <a:rPr lang="en-GB" sz="1800" dirty="0"/>
            <a:t>Presented to all who wanted to hear!</a:t>
          </a:r>
        </a:p>
      </dgm:t>
    </dgm:pt>
    <dgm:pt modelId="{9BBF8003-8E7A-47BC-88D6-8AAD4593B7EF}" type="parTrans" cxnId="{F43F5FEE-074A-4668-A4E3-DC6E0BA22B31}">
      <dgm:prSet/>
      <dgm:spPr/>
      <dgm:t>
        <a:bodyPr/>
        <a:lstStyle/>
        <a:p>
          <a:endParaRPr lang="en-GB" sz="1800"/>
        </a:p>
      </dgm:t>
    </dgm:pt>
    <dgm:pt modelId="{618CAEF8-F0CA-4637-9A92-737FEFFC8FAB}" type="sibTrans" cxnId="{F43F5FEE-074A-4668-A4E3-DC6E0BA22B31}">
      <dgm:prSet/>
      <dgm:spPr/>
      <dgm:t>
        <a:bodyPr/>
        <a:lstStyle/>
        <a:p>
          <a:endParaRPr lang="en-GB" sz="1800"/>
        </a:p>
      </dgm:t>
    </dgm:pt>
    <dgm:pt modelId="{FB8AC1F8-CCD4-462E-B61A-FE368A432221}">
      <dgm:prSet phldrT="[Text]" custT="1"/>
      <dgm:spPr/>
      <dgm:t>
        <a:bodyPr/>
        <a:lstStyle/>
        <a:p>
          <a:r>
            <a:rPr lang="en-GB" sz="1800" dirty="0"/>
            <a:t>Trust Board</a:t>
          </a:r>
        </a:p>
      </dgm:t>
    </dgm:pt>
    <dgm:pt modelId="{F3E1C3B5-AE50-4051-B426-7ABE9E3BB3A4}" type="parTrans" cxnId="{D7D2B544-CC93-4969-9064-CDD28D06F5D8}">
      <dgm:prSet/>
      <dgm:spPr/>
      <dgm:t>
        <a:bodyPr/>
        <a:lstStyle/>
        <a:p>
          <a:endParaRPr lang="en-GB" sz="1800"/>
        </a:p>
      </dgm:t>
    </dgm:pt>
    <dgm:pt modelId="{59ADFB93-CD6E-4A0F-AA15-672CE0D52C67}" type="sibTrans" cxnId="{D7D2B544-CC93-4969-9064-CDD28D06F5D8}">
      <dgm:prSet/>
      <dgm:spPr/>
      <dgm:t>
        <a:bodyPr/>
        <a:lstStyle/>
        <a:p>
          <a:endParaRPr lang="en-GB" sz="1800"/>
        </a:p>
      </dgm:t>
    </dgm:pt>
    <dgm:pt modelId="{EF57B05F-30D0-415A-B968-4F58EDAD73A0}">
      <dgm:prSet phldrT="[Text]" custT="1"/>
      <dgm:spPr/>
      <dgm:t>
        <a:bodyPr/>
        <a:lstStyle/>
        <a:p>
          <a:r>
            <a:rPr lang="en-GB" sz="1800" dirty="0"/>
            <a:t>Annual GAIN Quality Awards (runner-up)</a:t>
          </a:r>
        </a:p>
      </dgm:t>
    </dgm:pt>
    <dgm:pt modelId="{8930FB3E-F70F-427F-A18E-2F6AC75FA627}" type="parTrans" cxnId="{2BDCF5C5-FF86-4178-9B23-4C1CCA37DF57}">
      <dgm:prSet/>
      <dgm:spPr/>
      <dgm:t>
        <a:bodyPr/>
        <a:lstStyle/>
        <a:p>
          <a:endParaRPr lang="en-GB" sz="1800"/>
        </a:p>
      </dgm:t>
    </dgm:pt>
    <dgm:pt modelId="{1ECB9050-9C73-4C64-AE5C-297866E2AA94}" type="sibTrans" cxnId="{2BDCF5C5-FF86-4178-9B23-4C1CCA37DF57}">
      <dgm:prSet/>
      <dgm:spPr/>
      <dgm:t>
        <a:bodyPr/>
        <a:lstStyle/>
        <a:p>
          <a:endParaRPr lang="en-GB" sz="1800"/>
        </a:p>
      </dgm:t>
    </dgm:pt>
    <dgm:pt modelId="{808FB539-AE1E-498E-90A8-B85C1DEE980C}">
      <dgm:prSet phldrT="[Text]" custT="1"/>
      <dgm:spPr/>
      <dgm:t>
        <a:bodyPr/>
        <a:lstStyle/>
        <a:p>
          <a:r>
            <a:rPr lang="en-GB" sz="1800" dirty="0" err="1"/>
            <a:t>RCNi</a:t>
          </a:r>
          <a:r>
            <a:rPr lang="en-GB" sz="1800" dirty="0"/>
            <a:t> Awards ‘Older People Category’ (shortlisted)</a:t>
          </a:r>
        </a:p>
      </dgm:t>
    </dgm:pt>
    <dgm:pt modelId="{2EB4AC29-3CA6-4067-AADE-3ADEA4EBFBDD}" type="parTrans" cxnId="{E40E1637-C8A2-4AAB-975E-6C902E78BD87}">
      <dgm:prSet/>
      <dgm:spPr/>
      <dgm:t>
        <a:bodyPr/>
        <a:lstStyle/>
        <a:p>
          <a:endParaRPr lang="en-GB" sz="1800"/>
        </a:p>
      </dgm:t>
    </dgm:pt>
    <dgm:pt modelId="{E9039BDA-BA7D-407C-9C34-A7FD32D9A527}" type="sibTrans" cxnId="{E40E1637-C8A2-4AAB-975E-6C902E78BD87}">
      <dgm:prSet/>
      <dgm:spPr/>
      <dgm:t>
        <a:bodyPr/>
        <a:lstStyle/>
        <a:p>
          <a:endParaRPr lang="en-GB" sz="1800"/>
        </a:p>
      </dgm:t>
    </dgm:pt>
    <dgm:pt modelId="{28D0F2DB-06E6-4E2D-AE4D-1C9BDA9D8ECA}">
      <dgm:prSet phldrT="[Text]" custT="1"/>
      <dgm:spPr/>
      <dgm:t>
        <a:bodyPr/>
        <a:lstStyle/>
        <a:p>
          <a:r>
            <a:rPr lang="en-GB" sz="1800" dirty="0"/>
            <a:t>Completed an evaluation report</a:t>
          </a:r>
        </a:p>
      </dgm:t>
    </dgm:pt>
    <dgm:pt modelId="{BB128466-9DD2-4E3B-B546-C50B1FDE5517}" type="parTrans" cxnId="{36F8073F-6374-46D8-834B-232D7B4844C3}">
      <dgm:prSet/>
      <dgm:spPr/>
      <dgm:t>
        <a:bodyPr/>
        <a:lstStyle/>
        <a:p>
          <a:endParaRPr lang="en-GB" sz="1800"/>
        </a:p>
      </dgm:t>
    </dgm:pt>
    <dgm:pt modelId="{8BA41FA0-9DB9-494C-AD83-7672848336A0}" type="sibTrans" cxnId="{36F8073F-6374-46D8-834B-232D7B4844C3}">
      <dgm:prSet/>
      <dgm:spPr/>
      <dgm:t>
        <a:bodyPr/>
        <a:lstStyle/>
        <a:p>
          <a:endParaRPr lang="en-GB" sz="1800"/>
        </a:p>
      </dgm:t>
    </dgm:pt>
    <dgm:pt modelId="{26B1EE18-0046-4CA5-B91B-9243FDFC14FD}">
      <dgm:prSet phldrT="[Text]" custT="1"/>
      <dgm:spPr/>
      <dgm:t>
        <a:bodyPr/>
        <a:lstStyle/>
        <a:p>
          <a:r>
            <a:rPr lang="en-GB" sz="1800" dirty="0"/>
            <a:t>Regional Falls Group</a:t>
          </a:r>
        </a:p>
      </dgm:t>
    </dgm:pt>
    <dgm:pt modelId="{7B46DF59-36D9-4065-A523-79AD94EF1D0C}" type="parTrans" cxnId="{997055A2-482F-43BC-8C0D-1C95B927D62B}">
      <dgm:prSet/>
      <dgm:spPr/>
      <dgm:t>
        <a:bodyPr/>
        <a:lstStyle/>
        <a:p>
          <a:endParaRPr lang="en-GB" sz="1800"/>
        </a:p>
      </dgm:t>
    </dgm:pt>
    <dgm:pt modelId="{757ADBDC-DFA1-43F7-8EA9-511B7A072E15}" type="sibTrans" cxnId="{997055A2-482F-43BC-8C0D-1C95B927D62B}">
      <dgm:prSet/>
      <dgm:spPr/>
      <dgm:t>
        <a:bodyPr/>
        <a:lstStyle/>
        <a:p>
          <a:endParaRPr lang="en-GB" sz="1800"/>
        </a:p>
      </dgm:t>
    </dgm:pt>
    <dgm:pt modelId="{327895ED-B0F3-4C8E-8FFD-F7D07E258EDF}">
      <dgm:prSet phldrT="[Text]" custT="1"/>
      <dgm:spPr/>
      <dgm:t>
        <a:bodyPr/>
        <a:lstStyle/>
        <a:p>
          <a:r>
            <a:rPr lang="en-GB" sz="1800" dirty="0"/>
            <a:t>HSJ Patient Safety Awards (shortlisted)</a:t>
          </a:r>
        </a:p>
      </dgm:t>
    </dgm:pt>
    <dgm:pt modelId="{EF4F1784-11D1-4801-91C9-5CA3FE103186}" type="parTrans" cxnId="{7A9F831E-548D-4849-8753-305F9FBC20CB}">
      <dgm:prSet/>
      <dgm:spPr/>
      <dgm:t>
        <a:bodyPr/>
        <a:lstStyle/>
        <a:p>
          <a:endParaRPr lang="en-GB" sz="1800"/>
        </a:p>
      </dgm:t>
    </dgm:pt>
    <dgm:pt modelId="{ED9B1B7B-4C98-448E-868F-DF96150B7D19}" type="sibTrans" cxnId="{7A9F831E-548D-4849-8753-305F9FBC20CB}">
      <dgm:prSet/>
      <dgm:spPr/>
      <dgm:t>
        <a:bodyPr/>
        <a:lstStyle/>
        <a:p>
          <a:endParaRPr lang="en-GB" sz="1800"/>
        </a:p>
      </dgm:t>
    </dgm:pt>
    <dgm:pt modelId="{EA893092-0B36-4E8F-8909-7DA05B706B80}">
      <dgm:prSet phldrT="[Text]" custT="1"/>
      <dgm:spPr/>
      <dgm:t>
        <a:bodyPr/>
        <a:lstStyle/>
        <a:p>
          <a:r>
            <a:rPr lang="en-GB" sz="1800" dirty="0"/>
            <a:t>Secure funding to March 2018 and increased number of Dementia Companions</a:t>
          </a:r>
        </a:p>
      </dgm:t>
    </dgm:pt>
    <dgm:pt modelId="{EF52BA87-9C7A-494D-AA84-B5973EAA6F10}" type="parTrans" cxnId="{DCD84D14-0533-4C30-9FE0-699C8FEFE255}">
      <dgm:prSet/>
      <dgm:spPr/>
      <dgm:t>
        <a:bodyPr/>
        <a:lstStyle/>
        <a:p>
          <a:endParaRPr lang="en-GB" sz="1800"/>
        </a:p>
      </dgm:t>
    </dgm:pt>
    <dgm:pt modelId="{679E10D9-B694-4FBF-ABA9-B9BE78A58473}" type="sibTrans" cxnId="{DCD84D14-0533-4C30-9FE0-699C8FEFE255}">
      <dgm:prSet/>
      <dgm:spPr/>
      <dgm:t>
        <a:bodyPr/>
        <a:lstStyle/>
        <a:p>
          <a:endParaRPr lang="en-GB" sz="1800"/>
        </a:p>
      </dgm:t>
    </dgm:pt>
    <dgm:pt modelId="{B5C439F8-C9B6-40B4-8B00-A4BC03ED411A}" type="pres">
      <dgm:prSet presAssocID="{7806ABE5-5511-488A-AC62-E3CD1170D76A}" presName="compositeShape" presStyleCnt="0">
        <dgm:presLayoutVars>
          <dgm:dir/>
          <dgm:resizeHandles/>
        </dgm:presLayoutVars>
      </dgm:prSet>
      <dgm:spPr/>
    </dgm:pt>
    <dgm:pt modelId="{66C3FAB6-B3C5-4643-AF51-1D6B3B6F2E4F}" type="pres">
      <dgm:prSet presAssocID="{7806ABE5-5511-488A-AC62-E3CD1170D76A}" presName="pyramid" presStyleLbl="node1" presStyleIdx="0" presStyleCnt="1"/>
      <dgm:spPr>
        <a:effectLst>
          <a:softEdge rad="127000"/>
        </a:effectLst>
      </dgm:spPr>
    </dgm:pt>
    <dgm:pt modelId="{B3054D3A-0D23-4A08-81B4-94A16EA6337E}" type="pres">
      <dgm:prSet presAssocID="{7806ABE5-5511-488A-AC62-E3CD1170D76A}" presName="theList" presStyleCnt="0"/>
      <dgm:spPr/>
    </dgm:pt>
    <dgm:pt modelId="{49FED1D6-1DB9-482E-8BEF-4FB7525CA4F4}" type="pres">
      <dgm:prSet presAssocID="{28D0F2DB-06E6-4E2D-AE4D-1C9BDA9D8ECA}" presName="aNode" presStyleLbl="fgAcc1" presStyleIdx="0" presStyleCnt="8" custScaleX="112580" custScaleY="179267" custLinFactY="-100000" custLinFactNeighborX="20039" custLinFactNeighborY="-175887">
        <dgm:presLayoutVars>
          <dgm:bulletEnabled val="1"/>
        </dgm:presLayoutVars>
      </dgm:prSet>
      <dgm:spPr/>
    </dgm:pt>
    <dgm:pt modelId="{912ECA94-F383-43B9-8B78-D16BF6A0D90F}" type="pres">
      <dgm:prSet presAssocID="{28D0F2DB-06E6-4E2D-AE4D-1C9BDA9D8ECA}" presName="aSpace" presStyleCnt="0"/>
      <dgm:spPr/>
    </dgm:pt>
    <dgm:pt modelId="{E22B5F22-B06A-4C0C-A2B0-A56176207FEA}" type="pres">
      <dgm:prSet presAssocID="{19FDEA1E-26E4-4526-B73B-7EF9A0C5DCE0}" presName="aNode" presStyleLbl="fgAcc1" presStyleIdx="1" presStyleCnt="8" custScaleX="130727" custScaleY="197148" custLinFactY="127610" custLinFactNeighborX="13102" custLinFactNeighborY="200000">
        <dgm:presLayoutVars>
          <dgm:bulletEnabled val="1"/>
        </dgm:presLayoutVars>
      </dgm:prSet>
      <dgm:spPr/>
    </dgm:pt>
    <dgm:pt modelId="{40BE96D5-34E5-4E09-A0A7-D7323859425B}" type="pres">
      <dgm:prSet presAssocID="{19FDEA1E-26E4-4526-B73B-7EF9A0C5DCE0}" presName="aSpace" presStyleCnt="0"/>
      <dgm:spPr/>
    </dgm:pt>
    <dgm:pt modelId="{E568BB62-15E3-44BF-B8A3-F1FC159FC5CF}" type="pres">
      <dgm:prSet presAssocID="{FB8AC1F8-CCD4-462E-B61A-FE368A432221}" presName="aNode" presStyleLbl="fgAcc1" presStyleIdx="2" presStyleCnt="8" custScaleX="111656" custScaleY="165061" custLinFactY="-255114" custLinFactNeighborX="18364" custLinFactNeighborY="-300000">
        <dgm:presLayoutVars>
          <dgm:bulletEnabled val="1"/>
        </dgm:presLayoutVars>
      </dgm:prSet>
      <dgm:spPr/>
    </dgm:pt>
    <dgm:pt modelId="{1BDBD5F4-38F1-42C0-A486-D795303F968E}" type="pres">
      <dgm:prSet presAssocID="{FB8AC1F8-CCD4-462E-B61A-FE368A432221}" presName="aSpace" presStyleCnt="0"/>
      <dgm:spPr/>
    </dgm:pt>
    <dgm:pt modelId="{25C272E0-22D3-4105-BBD2-1A67A7B52A40}" type="pres">
      <dgm:prSet presAssocID="{26B1EE18-0046-4CA5-B91B-9243FDFC14FD}" presName="aNode" presStyleLbl="fgAcc1" presStyleIdx="3" presStyleCnt="8" custScaleX="130988" custScaleY="218328" custLinFactY="42662" custLinFactNeighborX="11481" custLinFactNeighborY="100000">
        <dgm:presLayoutVars>
          <dgm:bulletEnabled val="1"/>
        </dgm:presLayoutVars>
      </dgm:prSet>
      <dgm:spPr/>
    </dgm:pt>
    <dgm:pt modelId="{88D9ECAB-E229-4705-8E12-63990D1AE16C}" type="pres">
      <dgm:prSet presAssocID="{26B1EE18-0046-4CA5-B91B-9243FDFC14FD}" presName="aSpace" presStyleCnt="0"/>
      <dgm:spPr/>
    </dgm:pt>
    <dgm:pt modelId="{4BE1897A-FE61-461E-AE86-8BE0ABE3E0D4}" type="pres">
      <dgm:prSet presAssocID="{EF57B05F-30D0-415A-B968-4F58EDAD73A0}" presName="aNode" presStyleLbl="fgAcc1" presStyleIdx="4" presStyleCnt="8" custScaleX="152577" custScaleY="195271" custLinFactY="80999" custLinFactNeighborX="40" custLinFactNeighborY="100000">
        <dgm:presLayoutVars>
          <dgm:bulletEnabled val="1"/>
        </dgm:presLayoutVars>
      </dgm:prSet>
      <dgm:spPr/>
    </dgm:pt>
    <dgm:pt modelId="{230739A8-64EE-48C5-A68C-72E2925FD0C6}" type="pres">
      <dgm:prSet presAssocID="{EF57B05F-30D0-415A-B968-4F58EDAD73A0}" presName="aSpace" presStyleCnt="0"/>
      <dgm:spPr/>
    </dgm:pt>
    <dgm:pt modelId="{BEB07333-D52B-4EE4-95F1-67D050208A24}" type="pres">
      <dgm:prSet presAssocID="{808FB539-AE1E-498E-90A8-B85C1DEE980C}" presName="aNode" presStyleLbl="fgAcc1" presStyleIdx="5" presStyleCnt="8" custScaleX="151127" custScaleY="229124" custLinFactY="100000" custLinFactNeighborX="765" custLinFactNeighborY="137720">
        <dgm:presLayoutVars>
          <dgm:bulletEnabled val="1"/>
        </dgm:presLayoutVars>
      </dgm:prSet>
      <dgm:spPr/>
    </dgm:pt>
    <dgm:pt modelId="{2F346FB1-645B-4509-B95C-61A5E5C00D1A}" type="pres">
      <dgm:prSet presAssocID="{808FB539-AE1E-498E-90A8-B85C1DEE980C}" presName="aSpace" presStyleCnt="0"/>
      <dgm:spPr/>
    </dgm:pt>
    <dgm:pt modelId="{7A74D315-4BF5-4B2F-8BDD-8776B054D9F4}" type="pres">
      <dgm:prSet presAssocID="{327895ED-B0F3-4C8E-8FFD-F7D07E258EDF}" presName="aNode" presStyleLbl="fgAcc1" presStyleIdx="6" presStyleCnt="8" custScaleX="152294" custScaleY="218597" custLinFactY="126458" custLinFactNeighborX="182" custLinFactNeighborY="200000">
        <dgm:presLayoutVars>
          <dgm:bulletEnabled val="1"/>
        </dgm:presLayoutVars>
      </dgm:prSet>
      <dgm:spPr/>
    </dgm:pt>
    <dgm:pt modelId="{D4992A91-96BE-4408-A953-6AEA459D288D}" type="pres">
      <dgm:prSet presAssocID="{327895ED-B0F3-4C8E-8FFD-F7D07E258EDF}" presName="aSpace" presStyleCnt="0"/>
      <dgm:spPr/>
    </dgm:pt>
    <dgm:pt modelId="{95DEFD54-D5B5-4E2F-B2C6-727AB6128FCC}" type="pres">
      <dgm:prSet presAssocID="{EA893092-0B36-4E8F-8909-7DA05B706B80}" presName="aNode" presStyleLbl="fgAcc1" presStyleIdx="7" presStyleCnt="8" custScaleX="153179" custScaleY="227052" custLinFactY="152246" custLinFactNeighborY="200000">
        <dgm:presLayoutVars>
          <dgm:bulletEnabled val="1"/>
        </dgm:presLayoutVars>
      </dgm:prSet>
      <dgm:spPr/>
    </dgm:pt>
    <dgm:pt modelId="{23146DEC-B9F8-4ED0-B308-D7B6D25BABF2}" type="pres">
      <dgm:prSet presAssocID="{EA893092-0B36-4E8F-8909-7DA05B706B80}" presName="aSpace" presStyleCnt="0"/>
      <dgm:spPr/>
    </dgm:pt>
  </dgm:ptLst>
  <dgm:cxnLst>
    <dgm:cxn modelId="{DCD84D14-0533-4C30-9FE0-699C8FEFE255}" srcId="{7806ABE5-5511-488A-AC62-E3CD1170D76A}" destId="{EA893092-0B36-4E8F-8909-7DA05B706B80}" srcOrd="7" destOrd="0" parTransId="{EF52BA87-9C7A-494D-AA84-B5973EAA6F10}" sibTransId="{679E10D9-B694-4FBF-ABA9-B9BE78A58473}"/>
    <dgm:cxn modelId="{7A9F831E-548D-4849-8753-305F9FBC20CB}" srcId="{7806ABE5-5511-488A-AC62-E3CD1170D76A}" destId="{327895ED-B0F3-4C8E-8FFD-F7D07E258EDF}" srcOrd="6" destOrd="0" parTransId="{EF4F1784-11D1-4801-91C9-5CA3FE103186}" sibTransId="{ED9B1B7B-4C98-448E-868F-DF96150B7D19}"/>
    <dgm:cxn modelId="{98A01B2B-D231-4D01-8BEA-8DF728FC9EE9}" type="presOf" srcId="{FB8AC1F8-CCD4-462E-B61A-FE368A432221}" destId="{E568BB62-15E3-44BF-B8A3-F1FC159FC5CF}" srcOrd="0" destOrd="0" presId="urn:microsoft.com/office/officeart/2005/8/layout/pyramid2"/>
    <dgm:cxn modelId="{E40E1637-C8A2-4AAB-975E-6C902E78BD87}" srcId="{7806ABE5-5511-488A-AC62-E3CD1170D76A}" destId="{808FB539-AE1E-498E-90A8-B85C1DEE980C}" srcOrd="5" destOrd="0" parTransId="{2EB4AC29-3CA6-4067-AADE-3ADEA4EBFBDD}" sibTransId="{E9039BDA-BA7D-407C-9C34-A7FD32D9A527}"/>
    <dgm:cxn modelId="{6CC40F38-ED0C-4409-B268-BF9258E95B78}" type="presOf" srcId="{28D0F2DB-06E6-4E2D-AE4D-1C9BDA9D8ECA}" destId="{49FED1D6-1DB9-482E-8BEF-4FB7525CA4F4}" srcOrd="0" destOrd="0" presId="urn:microsoft.com/office/officeart/2005/8/layout/pyramid2"/>
    <dgm:cxn modelId="{E4BC2F39-7DCA-454B-A34A-64E400AD3EA7}" type="presOf" srcId="{EF57B05F-30D0-415A-B968-4F58EDAD73A0}" destId="{4BE1897A-FE61-461E-AE86-8BE0ABE3E0D4}" srcOrd="0" destOrd="0" presId="urn:microsoft.com/office/officeart/2005/8/layout/pyramid2"/>
    <dgm:cxn modelId="{36F8073F-6374-46D8-834B-232D7B4844C3}" srcId="{7806ABE5-5511-488A-AC62-E3CD1170D76A}" destId="{28D0F2DB-06E6-4E2D-AE4D-1C9BDA9D8ECA}" srcOrd="0" destOrd="0" parTransId="{BB128466-9DD2-4E3B-B546-C50B1FDE5517}" sibTransId="{8BA41FA0-9DB9-494C-AD83-7672848336A0}"/>
    <dgm:cxn modelId="{D7D2B544-CC93-4969-9064-CDD28D06F5D8}" srcId="{7806ABE5-5511-488A-AC62-E3CD1170D76A}" destId="{FB8AC1F8-CCD4-462E-B61A-FE368A432221}" srcOrd="2" destOrd="0" parTransId="{F3E1C3B5-AE50-4051-B426-7ABE9E3BB3A4}" sibTransId="{59ADFB93-CD6E-4A0F-AA15-672CE0D52C67}"/>
    <dgm:cxn modelId="{155E638A-A947-415A-AEF6-FCEBC9D850F3}" type="presOf" srcId="{26B1EE18-0046-4CA5-B91B-9243FDFC14FD}" destId="{25C272E0-22D3-4105-BBD2-1A67A7B52A40}" srcOrd="0" destOrd="0" presId="urn:microsoft.com/office/officeart/2005/8/layout/pyramid2"/>
    <dgm:cxn modelId="{03B6B091-D72B-4DE3-8EA0-79730CB93B55}" type="presOf" srcId="{327895ED-B0F3-4C8E-8FFD-F7D07E258EDF}" destId="{7A74D315-4BF5-4B2F-8BDD-8776B054D9F4}" srcOrd="0" destOrd="0" presId="urn:microsoft.com/office/officeart/2005/8/layout/pyramid2"/>
    <dgm:cxn modelId="{997055A2-482F-43BC-8C0D-1C95B927D62B}" srcId="{7806ABE5-5511-488A-AC62-E3CD1170D76A}" destId="{26B1EE18-0046-4CA5-B91B-9243FDFC14FD}" srcOrd="3" destOrd="0" parTransId="{7B46DF59-36D9-4065-A523-79AD94EF1D0C}" sibTransId="{757ADBDC-DFA1-43F7-8EA9-511B7A072E15}"/>
    <dgm:cxn modelId="{DA99E6BA-D875-431E-AFAC-52B250B77805}" type="presOf" srcId="{808FB539-AE1E-498E-90A8-B85C1DEE980C}" destId="{BEB07333-D52B-4EE4-95F1-67D050208A24}" srcOrd="0" destOrd="0" presId="urn:microsoft.com/office/officeart/2005/8/layout/pyramid2"/>
    <dgm:cxn modelId="{2BDCF5C5-FF86-4178-9B23-4C1CCA37DF57}" srcId="{7806ABE5-5511-488A-AC62-E3CD1170D76A}" destId="{EF57B05F-30D0-415A-B968-4F58EDAD73A0}" srcOrd="4" destOrd="0" parTransId="{8930FB3E-F70F-427F-A18E-2F6AC75FA627}" sibTransId="{1ECB9050-9C73-4C64-AE5C-297866E2AA94}"/>
    <dgm:cxn modelId="{4986FBD4-E8FF-4704-8903-DD27DF3E5B00}" type="presOf" srcId="{EA893092-0B36-4E8F-8909-7DA05B706B80}" destId="{95DEFD54-D5B5-4E2F-B2C6-727AB6128FCC}" srcOrd="0" destOrd="0" presId="urn:microsoft.com/office/officeart/2005/8/layout/pyramid2"/>
    <dgm:cxn modelId="{7652B9DA-8C3C-4126-A51F-6B0CC854E6D6}" type="presOf" srcId="{7806ABE5-5511-488A-AC62-E3CD1170D76A}" destId="{B5C439F8-C9B6-40B4-8B00-A4BC03ED411A}" srcOrd="0" destOrd="0" presId="urn:microsoft.com/office/officeart/2005/8/layout/pyramid2"/>
    <dgm:cxn modelId="{F43F5FEE-074A-4668-A4E3-DC6E0BA22B31}" srcId="{7806ABE5-5511-488A-AC62-E3CD1170D76A}" destId="{19FDEA1E-26E4-4526-B73B-7EF9A0C5DCE0}" srcOrd="1" destOrd="0" parTransId="{9BBF8003-8E7A-47BC-88D6-8AAD4593B7EF}" sibTransId="{618CAEF8-F0CA-4637-9A92-737FEFFC8FAB}"/>
    <dgm:cxn modelId="{CF7CC8FD-C2E1-4AB0-8C10-78A0757E4620}" type="presOf" srcId="{19FDEA1E-26E4-4526-B73B-7EF9A0C5DCE0}" destId="{E22B5F22-B06A-4C0C-A2B0-A56176207FEA}" srcOrd="0" destOrd="0" presId="urn:microsoft.com/office/officeart/2005/8/layout/pyramid2"/>
    <dgm:cxn modelId="{3152B36E-C030-4F84-A411-C25CC37EE1CE}" type="presParOf" srcId="{B5C439F8-C9B6-40B4-8B00-A4BC03ED411A}" destId="{66C3FAB6-B3C5-4643-AF51-1D6B3B6F2E4F}" srcOrd="0" destOrd="0" presId="urn:microsoft.com/office/officeart/2005/8/layout/pyramid2"/>
    <dgm:cxn modelId="{33F228DA-8D37-448D-B2F6-79EEDFB3314E}" type="presParOf" srcId="{B5C439F8-C9B6-40B4-8B00-A4BC03ED411A}" destId="{B3054D3A-0D23-4A08-81B4-94A16EA6337E}" srcOrd="1" destOrd="0" presId="urn:microsoft.com/office/officeart/2005/8/layout/pyramid2"/>
    <dgm:cxn modelId="{5D2724E5-32B6-4993-9F48-708C705B0121}" type="presParOf" srcId="{B3054D3A-0D23-4A08-81B4-94A16EA6337E}" destId="{49FED1D6-1DB9-482E-8BEF-4FB7525CA4F4}" srcOrd="0" destOrd="0" presId="urn:microsoft.com/office/officeart/2005/8/layout/pyramid2"/>
    <dgm:cxn modelId="{03894AD5-B585-40F8-BFF9-2BCCF061C055}" type="presParOf" srcId="{B3054D3A-0D23-4A08-81B4-94A16EA6337E}" destId="{912ECA94-F383-43B9-8B78-D16BF6A0D90F}" srcOrd="1" destOrd="0" presId="urn:microsoft.com/office/officeart/2005/8/layout/pyramid2"/>
    <dgm:cxn modelId="{6159957E-30C6-48DC-BAF4-79C50B3B827A}" type="presParOf" srcId="{B3054D3A-0D23-4A08-81B4-94A16EA6337E}" destId="{E22B5F22-B06A-4C0C-A2B0-A56176207FEA}" srcOrd="2" destOrd="0" presId="urn:microsoft.com/office/officeart/2005/8/layout/pyramid2"/>
    <dgm:cxn modelId="{373E6992-9572-492E-90D2-9BE771D7C41A}" type="presParOf" srcId="{B3054D3A-0D23-4A08-81B4-94A16EA6337E}" destId="{40BE96D5-34E5-4E09-A0A7-D7323859425B}" srcOrd="3" destOrd="0" presId="urn:microsoft.com/office/officeart/2005/8/layout/pyramid2"/>
    <dgm:cxn modelId="{A6DEE3D0-7D88-4DC9-8F88-F7AA894C6F73}" type="presParOf" srcId="{B3054D3A-0D23-4A08-81B4-94A16EA6337E}" destId="{E568BB62-15E3-44BF-B8A3-F1FC159FC5CF}" srcOrd="4" destOrd="0" presId="urn:microsoft.com/office/officeart/2005/8/layout/pyramid2"/>
    <dgm:cxn modelId="{7B41A55B-9F6F-4BA4-B87B-7FB543C15E75}" type="presParOf" srcId="{B3054D3A-0D23-4A08-81B4-94A16EA6337E}" destId="{1BDBD5F4-38F1-42C0-A486-D795303F968E}" srcOrd="5" destOrd="0" presId="urn:microsoft.com/office/officeart/2005/8/layout/pyramid2"/>
    <dgm:cxn modelId="{B6E986A0-25CA-46C2-A8ED-587EAF22AFDC}" type="presParOf" srcId="{B3054D3A-0D23-4A08-81B4-94A16EA6337E}" destId="{25C272E0-22D3-4105-BBD2-1A67A7B52A40}" srcOrd="6" destOrd="0" presId="urn:microsoft.com/office/officeart/2005/8/layout/pyramid2"/>
    <dgm:cxn modelId="{9B13899B-480B-4BE4-9B7F-D2E33DF4A630}" type="presParOf" srcId="{B3054D3A-0D23-4A08-81B4-94A16EA6337E}" destId="{88D9ECAB-E229-4705-8E12-63990D1AE16C}" srcOrd="7" destOrd="0" presId="urn:microsoft.com/office/officeart/2005/8/layout/pyramid2"/>
    <dgm:cxn modelId="{F0D384A6-7308-404C-B368-003EC600F039}" type="presParOf" srcId="{B3054D3A-0D23-4A08-81B4-94A16EA6337E}" destId="{4BE1897A-FE61-461E-AE86-8BE0ABE3E0D4}" srcOrd="8" destOrd="0" presId="urn:microsoft.com/office/officeart/2005/8/layout/pyramid2"/>
    <dgm:cxn modelId="{8733312D-0560-4726-8294-625AD3A47780}" type="presParOf" srcId="{B3054D3A-0D23-4A08-81B4-94A16EA6337E}" destId="{230739A8-64EE-48C5-A68C-72E2925FD0C6}" srcOrd="9" destOrd="0" presId="urn:microsoft.com/office/officeart/2005/8/layout/pyramid2"/>
    <dgm:cxn modelId="{B7FF0D1F-467F-4D99-B7A2-80255DEBFD45}" type="presParOf" srcId="{B3054D3A-0D23-4A08-81B4-94A16EA6337E}" destId="{BEB07333-D52B-4EE4-95F1-67D050208A24}" srcOrd="10" destOrd="0" presId="urn:microsoft.com/office/officeart/2005/8/layout/pyramid2"/>
    <dgm:cxn modelId="{05BD742A-C018-4B19-A5E8-BB7476DECB56}" type="presParOf" srcId="{B3054D3A-0D23-4A08-81B4-94A16EA6337E}" destId="{2F346FB1-645B-4509-B95C-61A5E5C00D1A}" srcOrd="11" destOrd="0" presId="urn:microsoft.com/office/officeart/2005/8/layout/pyramid2"/>
    <dgm:cxn modelId="{72B441F5-F9CB-4C52-8464-E7976EF9455A}" type="presParOf" srcId="{B3054D3A-0D23-4A08-81B4-94A16EA6337E}" destId="{7A74D315-4BF5-4B2F-8BDD-8776B054D9F4}" srcOrd="12" destOrd="0" presId="urn:microsoft.com/office/officeart/2005/8/layout/pyramid2"/>
    <dgm:cxn modelId="{4496C7C1-3DB8-4588-BCBA-15FFA74B0375}" type="presParOf" srcId="{B3054D3A-0D23-4A08-81B4-94A16EA6337E}" destId="{D4992A91-96BE-4408-A953-6AEA459D288D}" srcOrd="13" destOrd="0" presId="urn:microsoft.com/office/officeart/2005/8/layout/pyramid2"/>
    <dgm:cxn modelId="{F832B37B-A117-4960-B992-C261F9729F9B}" type="presParOf" srcId="{B3054D3A-0D23-4A08-81B4-94A16EA6337E}" destId="{95DEFD54-D5B5-4E2F-B2C6-727AB6128FCC}" srcOrd="14" destOrd="0" presId="urn:microsoft.com/office/officeart/2005/8/layout/pyramid2"/>
    <dgm:cxn modelId="{DA5AC8DD-4914-48F7-B0A9-645C6FF30D8E}" type="presParOf" srcId="{B3054D3A-0D23-4A08-81B4-94A16EA6337E}" destId="{23146DEC-B9F8-4ED0-B308-D7B6D25BABF2}"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2E00-720A-48CF-84A3-390DCBBD191F}">
      <dsp:nvSpPr>
        <dsp:cNvPr id="0" name=""/>
        <dsp:cNvSpPr/>
      </dsp:nvSpPr>
      <dsp:spPr>
        <a:xfrm>
          <a:off x="1805308" y="-135746"/>
          <a:ext cx="3425343" cy="2575187"/>
        </a:xfrm>
        <a:prstGeom prst="ellipse">
          <a:avLst/>
        </a:prstGeom>
        <a:solidFill>
          <a:srgbClr val="762872">
            <a:alpha val="57255"/>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t>.</a:t>
          </a:r>
        </a:p>
      </dsp:txBody>
      <dsp:txXfrm>
        <a:off x="2262020" y="314911"/>
        <a:ext cx="2511918" cy="1158834"/>
      </dsp:txXfrm>
    </dsp:sp>
    <dsp:sp modelId="{2FB5EC66-B653-43DF-B417-C13F0ABA7AAD}">
      <dsp:nvSpPr>
        <dsp:cNvPr id="0" name=""/>
        <dsp:cNvSpPr/>
      </dsp:nvSpPr>
      <dsp:spPr>
        <a:xfrm>
          <a:off x="3134632" y="1249845"/>
          <a:ext cx="3438387" cy="2558309"/>
        </a:xfrm>
        <a:prstGeom prst="ellipse">
          <a:avLst/>
        </a:prstGeom>
        <a:solidFill>
          <a:srgbClr val="FD4DF5">
            <a:alpha val="54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t>.</a:t>
          </a:r>
        </a:p>
      </dsp:txBody>
      <dsp:txXfrm>
        <a:off x="4186205" y="1910741"/>
        <a:ext cx="2063032" cy="1407070"/>
      </dsp:txXfrm>
    </dsp:sp>
    <dsp:sp modelId="{9660148E-C5F2-4A6D-B061-C836E614FC12}">
      <dsp:nvSpPr>
        <dsp:cNvPr id="0" name=""/>
        <dsp:cNvSpPr/>
      </dsp:nvSpPr>
      <dsp:spPr>
        <a:xfrm>
          <a:off x="308324" y="1266393"/>
          <a:ext cx="3446099" cy="2525213"/>
        </a:xfrm>
        <a:prstGeom prst="ellipse">
          <a:avLst/>
        </a:prstGeom>
        <a:solidFill>
          <a:srgbClr val="00B4CC">
            <a:alpha val="58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t>.</a:t>
          </a:r>
        </a:p>
      </dsp:txBody>
      <dsp:txXfrm>
        <a:off x="632832" y="1918740"/>
        <a:ext cx="2067659" cy="1388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AD6E-937A-46D5-9893-28D598D004D3}">
      <dsp:nvSpPr>
        <dsp:cNvPr id="0" name=""/>
        <dsp:cNvSpPr/>
      </dsp:nvSpPr>
      <dsp:spPr>
        <a:xfrm>
          <a:off x="0" y="252902"/>
          <a:ext cx="8280920" cy="352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841305-E783-46F0-A05F-6125533B3C1E}">
      <dsp:nvSpPr>
        <dsp:cNvPr id="0" name=""/>
        <dsp:cNvSpPr/>
      </dsp:nvSpPr>
      <dsp:spPr>
        <a:xfrm>
          <a:off x="303889" y="46262"/>
          <a:ext cx="5796644" cy="4132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622300">
            <a:lnSpc>
              <a:spcPct val="90000"/>
            </a:lnSpc>
            <a:spcBef>
              <a:spcPct val="0"/>
            </a:spcBef>
            <a:spcAft>
              <a:spcPct val="35000"/>
            </a:spcAft>
            <a:buNone/>
          </a:pPr>
          <a:r>
            <a:rPr lang="en-GB" sz="1400" kern="1200" dirty="0"/>
            <a:t>Environmental enhancements</a:t>
          </a:r>
        </a:p>
      </dsp:txBody>
      <dsp:txXfrm>
        <a:off x="324064" y="66437"/>
        <a:ext cx="5756294" cy="372930"/>
      </dsp:txXfrm>
    </dsp:sp>
    <dsp:sp modelId="{26E7FE87-9BFF-4126-A91F-60C42232D13B}">
      <dsp:nvSpPr>
        <dsp:cNvPr id="0" name=""/>
        <dsp:cNvSpPr/>
      </dsp:nvSpPr>
      <dsp:spPr>
        <a:xfrm>
          <a:off x="0" y="887942"/>
          <a:ext cx="8280920" cy="352800"/>
        </a:xfrm>
        <a:prstGeom prst="rect">
          <a:avLst/>
        </a:prstGeom>
        <a:solidFill>
          <a:schemeClr val="lt1">
            <a:alpha val="90000"/>
            <a:hueOff val="0"/>
            <a:satOff val="0"/>
            <a:lumOff val="0"/>
            <a:alphaOff val="0"/>
          </a:schemeClr>
        </a:solidFill>
        <a:ln w="9525" cap="flat" cmpd="sng" algn="ctr">
          <a:solidFill>
            <a:schemeClr val="accent5">
              <a:hueOff val="538066"/>
              <a:satOff val="-4103"/>
              <a:lumOff val="-5843"/>
              <a:alphaOff val="0"/>
            </a:schemeClr>
          </a:solidFill>
          <a:prstDash val="solid"/>
        </a:ln>
        <a:effectLst/>
      </dsp:spPr>
      <dsp:style>
        <a:lnRef idx="1">
          <a:scrgbClr r="0" g="0" b="0"/>
        </a:lnRef>
        <a:fillRef idx="1">
          <a:scrgbClr r="0" g="0" b="0"/>
        </a:fillRef>
        <a:effectRef idx="0">
          <a:scrgbClr r="0" g="0" b="0"/>
        </a:effectRef>
        <a:fontRef idx="minor"/>
      </dsp:style>
    </dsp:sp>
    <dsp:sp modelId="{63A07AD1-8239-40D6-8C8D-C7CF33292C91}">
      <dsp:nvSpPr>
        <dsp:cNvPr id="0" name=""/>
        <dsp:cNvSpPr/>
      </dsp:nvSpPr>
      <dsp:spPr>
        <a:xfrm>
          <a:off x="2127235" y="688112"/>
          <a:ext cx="5796644" cy="413280"/>
        </a:xfrm>
        <a:prstGeom prst="roundRect">
          <a:avLst/>
        </a:prstGeom>
        <a:gradFill rotWithShape="0">
          <a:gsLst>
            <a:gs pos="0">
              <a:schemeClr val="accent5">
                <a:hueOff val="538066"/>
                <a:satOff val="-4103"/>
                <a:lumOff val="-5843"/>
                <a:alphaOff val="0"/>
                <a:tint val="50000"/>
                <a:satMod val="300000"/>
              </a:schemeClr>
            </a:gs>
            <a:gs pos="35000">
              <a:schemeClr val="accent5">
                <a:hueOff val="538066"/>
                <a:satOff val="-4103"/>
                <a:lumOff val="-5843"/>
                <a:alphaOff val="0"/>
                <a:tint val="37000"/>
                <a:satMod val="300000"/>
              </a:schemeClr>
            </a:gs>
            <a:gs pos="100000">
              <a:schemeClr val="accent5">
                <a:hueOff val="538066"/>
                <a:satOff val="-4103"/>
                <a:lumOff val="-58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622300">
            <a:lnSpc>
              <a:spcPct val="90000"/>
            </a:lnSpc>
            <a:spcBef>
              <a:spcPct val="0"/>
            </a:spcBef>
            <a:spcAft>
              <a:spcPct val="35000"/>
            </a:spcAft>
            <a:buNone/>
          </a:pPr>
          <a:r>
            <a:rPr lang="en-GB" sz="1400" kern="1200"/>
            <a:t>Improved signage</a:t>
          </a:r>
          <a:endParaRPr lang="en-GB" sz="1400" kern="1200" dirty="0"/>
        </a:p>
      </dsp:txBody>
      <dsp:txXfrm>
        <a:off x="2147410" y="708287"/>
        <a:ext cx="5756294" cy="372930"/>
      </dsp:txXfrm>
    </dsp:sp>
    <dsp:sp modelId="{67953BCF-482E-4992-BED2-2248B04889C3}">
      <dsp:nvSpPr>
        <dsp:cNvPr id="0" name=""/>
        <dsp:cNvSpPr/>
      </dsp:nvSpPr>
      <dsp:spPr>
        <a:xfrm>
          <a:off x="0" y="1522982"/>
          <a:ext cx="8280920" cy="352800"/>
        </a:xfrm>
        <a:prstGeom prst="rect">
          <a:avLst/>
        </a:prstGeom>
        <a:solidFill>
          <a:schemeClr val="lt1">
            <a:alpha val="90000"/>
            <a:hueOff val="0"/>
            <a:satOff val="0"/>
            <a:lumOff val="0"/>
            <a:alphaOff val="0"/>
          </a:schemeClr>
        </a:solidFill>
        <a:ln w="9525" cap="flat" cmpd="sng" algn="ctr">
          <a:solidFill>
            <a:schemeClr val="accent5">
              <a:hueOff val="1076132"/>
              <a:satOff val="-8205"/>
              <a:lumOff val="-11686"/>
              <a:alphaOff val="0"/>
            </a:schemeClr>
          </a:solidFill>
          <a:prstDash val="solid"/>
        </a:ln>
        <a:effectLst/>
      </dsp:spPr>
      <dsp:style>
        <a:lnRef idx="1">
          <a:scrgbClr r="0" g="0" b="0"/>
        </a:lnRef>
        <a:fillRef idx="1">
          <a:scrgbClr r="0" g="0" b="0"/>
        </a:fillRef>
        <a:effectRef idx="0">
          <a:scrgbClr r="0" g="0" b="0"/>
        </a:effectRef>
        <a:fontRef idx="minor"/>
      </dsp:style>
    </dsp:sp>
    <dsp:sp modelId="{396AEA88-1CDE-4C4E-84C9-9D803CCFFCCF}">
      <dsp:nvSpPr>
        <dsp:cNvPr id="0" name=""/>
        <dsp:cNvSpPr/>
      </dsp:nvSpPr>
      <dsp:spPr>
        <a:xfrm>
          <a:off x="227915" y="1316342"/>
          <a:ext cx="5796644" cy="413280"/>
        </a:xfrm>
        <a:prstGeom prst="roundRect">
          <a:avLst/>
        </a:prstGeom>
        <a:gradFill rotWithShape="0">
          <a:gsLst>
            <a:gs pos="0">
              <a:schemeClr val="accent5">
                <a:hueOff val="1076132"/>
                <a:satOff val="-8205"/>
                <a:lumOff val="-11686"/>
                <a:alphaOff val="0"/>
                <a:tint val="50000"/>
                <a:satMod val="300000"/>
              </a:schemeClr>
            </a:gs>
            <a:gs pos="35000">
              <a:schemeClr val="accent5">
                <a:hueOff val="1076132"/>
                <a:satOff val="-8205"/>
                <a:lumOff val="-11686"/>
                <a:alphaOff val="0"/>
                <a:tint val="37000"/>
                <a:satMod val="300000"/>
              </a:schemeClr>
            </a:gs>
            <a:gs pos="100000">
              <a:schemeClr val="accent5">
                <a:hueOff val="1076132"/>
                <a:satOff val="-8205"/>
                <a:lumOff val="-11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622300">
            <a:lnSpc>
              <a:spcPct val="90000"/>
            </a:lnSpc>
            <a:spcBef>
              <a:spcPct val="0"/>
            </a:spcBef>
            <a:spcAft>
              <a:spcPct val="35000"/>
            </a:spcAft>
            <a:buNone/>
          </a:pPr>
          <a:r>
            <a:rPr lang="en-GB" sz="1400" kern="1200"/>
            <a:t>Introduced coloured crockery and cups</a:t>
          </a:r>
          <a:endParaRPr lang="en-GB" sz="1400" kern="1200" dirty="0"/>
        </a:p>
      </dsp:txBody>
      <dsp:txXfrm>
        <a:off x="248090" y="1336517"/>
        <a:ext cx="5756294" cy="372930"/>
      </dsp:txXfrm>
    </dsp:sp>
    <dsp:sp modelId="{7B187893-9377-48D3-AD3D-C7A2AA101AAC}">
      <dsp:nvSpPr>
        <dsp:cNvPr id="0" name=""/>
        <dsp:cNvSpPr/>
      </dsp:nvSpPr>
      <dsp:spPr>
        <a:xfrm>
          <a:off x="0" y="2420520"/>
          <a:ext cx="8280920" cy="352800"/>
        </a:xfrm>
        <a:prstGeom prst="rect">
          <a:avLst/>
        </a:prstGeom>
        <a:solidFill>
          <a:schemeClr val="lt1">
            <a:alpha val="90000"/>
            <a:hueOff val="0"/>
            <a:satOff val="0"/>
            <a:lumOff val="0"/>
            <a:alphaOff val="0"/>
          </a:schemeClr>
        </a:solidFill>
        <a:ln w="9525" cap="flat" cmpd="sng" algn="ctr">
          <a:solidFill>
            <a:schemeClr val="accent5">
              <a:hueOff val="1614198"/>
              <a:satOff val="-12308"/>
              <a:lumOff val="-17530"/>
              <a:alphaOff val="0"/>
            </a:schemeClr>
          </a:solidFill>
          <a:prstDash val="solid"/>
        </a:ln>
        <a:effectLst/>
      </dsp:spPr>
      <dsp:style>
        <a:lnRef idx="1">
          <a:scrgbClr r="0" g="0" b="0"/>
        </a:lnRef>
        <a:fillRef idx="1">
          <a:scrgbClr r="0" g="0" b="0"/>
        </a:fillRef>
        <a:effectRef idx="0">
          <a:scrgbClr r="0" g="0" b="0"/>
        </a:effectRef>
        <a:fontRef idx="minor"/>
      </dsp:style>
    </dsp:sp>
    <dsp:sp modelId="{4CD449C7-D886-4DDF-B751-BCDFE03FCBF6}">
      <dsp:nvSpPr>
        <dsp:cNvPr id="0" name=""/>
        <dsp:cNvSpPr/>
      </dsp:nvSpPr>
      <dsp:spPr>
        <a:xfrm>
          <a:off x="2104397" y="1951382"/>
          <a:ext cx="5796644" cy="675778"/>
        </a:xfrm>
        <a:prstGeom prst="roundRect">
          <a:avLst/>
        </a:prstGeom>
        <a:gradFill rotWithShape="0">
          <a:gsLst>
            <a:gs pos="0">
              <a:schemeClr val="accent5">
                <a:hueOff val="1614198"/>
                <a:satOff val="-12308"/>
                <a:lumOff val="-17530"/>
                <a:alphaOff val="0"/>
                <a:tint val="50000"/>
                <a:satMod val="300000"/>
              </a:schemeClr>
            </a:gs>
            <a:gs pos="35000">
              <a:schemeClr val="accent5">
                <a:hueOff val="1614198"/>
                <a:satOff val="-12308"/>
                <a:lumOff val="-17530"/>
                <a:alphaOff val="0"/>
                <a:tint val="37000"/>
                <a:satMod val="300000"/>
              </a:schemeClr>
            </a:gs>
            <a:gs pos="100000">
              <a:schemeClr val="accent5">
                <a:hueOff val="1614198"/>
                <a:satOff val="-12308"/>
                <a:lumOff val="-17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622300">
            <a:lnSpc>
              <a:spcPct val="90000"/>
            </a:lnSpc>
            <a:spcBef>
              <a:spcPct val="0"/>
            </a:spcBef>
            <a:spcAft>
              <a:spcPct val="35000"/>
            </a:spcAft>
            <a:buNone/>
          </a:pPr>
          <a:r>
            <a:rPr lang="en-GB" sz="1400" b="0" kern="1200" dirty="0"/>
            <a:t>Enhanced collaboration between catering and nursing staff aimed at improving patients nutritional experience</a:t>
          </a:r>
        </a:p>
      </dsp:txBody>
      <dsp:txXfrm>
        <a:off x="2137386" y="1984371"/>
        <a:ext cx="5730666" cy="609800"/>
      </dsp:txXfrm>
    </dsp:sp>
    <dsp:sp modelId="{FB3F03D4-5FB1-40E5-94C6-45700164BD55}">
      <dsp:nvSpPr>
        <dsp:cNvPr id="0" name=""/>
        <dsp:cNvSpPr/>
      </dsp:nvSpPr>
      <dsp:spPr>
        <a:xfrm>
          <a:off x="0" y="3372071"/>
          <a:ext cx="8280920" cy="352800"/>
        </a:xfrm>
        <a:prstGeom prst="rect">
          <a:avLst/>
        </a:prstGeom>
        <a:solidFill>
          <a:schemeClr val="lt1">
            <a:alpha val="90000"/>
            <a:hueOff val="0"/>
            <a:satOff val="0"/>
            <a:lumOff val="0"/>
            <a:alphaOff val="0"/>
          </a:schemeClr>
        </a:solidFill>
        <a:ln w="9525" cap="flat" cmpd="sng" algn="ctr">
          <a:solidFill>
            <a:schemeClr val="accent5">
              <a:hueOff val="2152264"/>
              <a:satOff val="-16410"/>
              <a:lumOff val="-23373"/>
              <a:alphaOff val="0"/>
            </a:schemeClr>
          </a:solidFill>
          <a:prstDash val="solid"/>
        </a:ln>
        <a:effectLst/>
      </dsp:spPr>
      <dsp:style>
        <a:lnRef idx="1">
          <a:scrgbClr r="0" g="0" b="0"/>
        </a:lnRef>
        <a:fillRef idx="1">
          <a:scrgbClr r="0" g="0" b="0"/>
        </a:fillRef>
        <a:effectRef idx="0">
          <a:scrgbClr r="0" g="0" b="0"/>
        </a:effectRef>
        <a:fontRef idx="minor"/>
      </dsp:style>
    </dsp:sp>
    <dsp:sp modelId="{82BD2DA5-8619-4AAE-AD6E-266A4B3A639C}">
      <dsp:nvSpPr>
        <dsp:cNvPr id="0" name=""/>
        <dsp:cNvSpPr/>
      </dsp:nvSpPr>
      <dsp:spPr>
        <a:xfrm>
          <a:off x="414046" y="2848920"/>
          <a:ext cx="5796644" cy="729790"/>
        </a:xfrm>
        <a:prstGeom prst="roundRect">
          <a:avLst/>
        </a:prstGeom>
        <a:gradFill rotWithShape="0">
          <a:gsLst>
            <a:gs pos="0">
              <a:schemeClr val="accent5">
                <a:hueOff val="2152264"/>
                <a:satOff val="-16410"/>
                <a:lumOff val="-23373"/>
                <a:alphaOff val="0"/>
                <a:tint val="50000"/>
                <a:satMod val="300000"/>
              </a:schemeClr>
            </a:gs>
            <a:gs pos="35000">
              <a:schemeClr val="accent5">
                <a:hueOff val="2152264"/>
                <a:satOff val="-16410"/>
                <a:lumOff val="-23373"/>
                <a:alphaOff val="0"/>
                <a:tint val="37000"/>
                <a:satMod val="300000"/>
              </a:schemeClr>
            </a:gs>
            <a:gs pos="100000">
              <a:schemeClr val="accent5">
                <a:hueOff val="2152264"/>
                <a:satOff val="-16410"/>
                <a:lumOff val="-23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622300">
            <a:lnSpc>
              <a:spcPct val="90000"/>
            </a:lnSpc>
            <a:spcBef>
              <a:spcPct val="0"/>
            </a:spcBef>
            <a:spcAft>
              <a:spcPct val="35000"/>
            </a:spcAft>
            <a:buNone/>
          </a:pPr>
          <a:r>
            <a:rPr lang="en-GB" sz="1400" b="0" i="0" kern="1200" dirty="0"/>
            <a:t>Increased training to all staff groups and hospital chaplaincy service</a:t>
          </a:r>
        </a:p>
      </dsp:txBody>
      <dsp:txXfrm>
        <a:off x="449671" y="2884545"/>
        <a:ext cx="5725394" cy="658540"/>
      </dsp:txXfrm>
    </dsp:sp>
    <dsp:sp modelId="{510A74F0-B3ED-4CAC-9370-1DDF510804C7}">
      <dsp:nvSpPr>
        <dsp:cNvPr id="0" name=""/>
        <dsp:cNvSpPr/>
      </dsp:nvSpPr>
      <dsp:spPr>
        <a:xfrm>
          <a:off x="0" y="4297233"/>
          <a:ext cx="8280920" cy="352800"/>
        </a:xfrm>
        <a:prstGeom prst="rect">
          <a:avLst/>
        </a:prstGeom>
        <a:solidFill>
          <a:schemeClr val="lt1">
            <a:alpha val="90000"/>
            <a:hueOff val="0"/>
            <a:satOff val="0"/>
            <a:lumOff val="0"/>
            <a:alphaOff val="0"/>
          </a:schemeClr>
        </a:solidFill>
        <a:ln w="9525" cap="flat" cmpd="sng" algn="ctr">
          <a:solidFill>
            <a:schemeClr val="accent5">
              <a:hueOff val="2690330"/>
              <a:satOff val="-20513"/>
              <a:lumOff val="-29216"/>
              <a:alphaOff val="0"/>
            </a:schemeClr>
          </a:solidFill>
          <a:prstDash val="solid"/>
        </a:ln>
        <a:effectLst/>
      </dsp:spPr>
      <dsp:style>
        <a:lnRef idx="1">
          <a:scrgbClr r="0" g="0" b="0"/>
        </a:lnRef>
        <a:fillRef idx="1">
          <a:scrgbClr r="0" g="0" b="0"/>
        </a:fillRef>
        <a:effectRef idx="0">
          <a:scrgbClr r="0" g="0" b="0"/>
        </a:effectRef>
        <a:fontRef idx="minor"/>
      </dsp:style>
    </dsp:sp>
    <dsp:sp modelId="{D31A952D-29E3-4BC7-B697-C42AAAF76B2F}">
      <dsp:nvSpPr>
        <dsp:cNvPr id="0" name=""/>
        <dsp:cNvSpPr/>
      </dsp:nvSpPr>
      <dsp:spPr>
        <a:xfrm>
          <a:off x="2127235" y="3800471"/>
          <a:ext cx="5796644" cy="703402"/>
        </a:xfrm>
        <a:prstGeom prst="roundRect">
          <a:avLst/>
        </a:prstGeom>
        <a:gradFill rotWithShape="0">
          <a:gsLst>
            <a:gs pos="0">
              <a:schemeClr val="accent5">
                <a:hueOff val="2690330"/>
                <a:satOff val="-20513"/>
                <a:lumOff val="-29216"/>
                <a:alphaOff val="0"/>
                <a:tint val="50000"/>
                <a:satMod val="300000"/>
              </a:schemeClr>
            </a:gs>
            <a:gs pos="35000">
              <a:schemeClr val="accent5">
                <a:hueOff val="2690330"/>
                <a:satOff val="-20513"/>
                <a:lumOff val="-29216"/>
                <a:alphaOff val="0"/>
                <a:tint val="37000"/>
                <a:satMod val="300000"/>
              </a:schemeClr>
            </a:gs>
            <a:gs pos="100000">
              <a:schemeClr val="accent5">
                <a:hueOff val="2690330"/>
                <a:satOff val="-20513"/>
                <a:lumOff val="-292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622300">
            <a:lnSpc>
              <a:spcPct val="90000"/>
            </a:lnSpc>
            <a:spcBef>
              <a:spcPct val="0"/>
            </a:spcBef>
            <a:spcAft>
              <a:spcPct val="35000"/>
            </a:spcAft>
            <a:buNone/>
          </a:pPr>
          <a:r>
            <a:rPr lang="en-GB" sz="1400" b="0" kern="1200" dirty="0"/>
            <a:t>Increased recognition in the trust of the importance of improving experience for patients with a dementia</a:t>
          </a:r>
        </a:p>
      </dsp:txBody>
      <dsp:txXfrm>
        <a:off x="2161572" y="3834808"/>
        <a:ext cx="5727970" cy="634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3FAB6-B3C5-4643-AF51-1D6B3B6F2E4F}">
      <dsp:nvSpPr>
        <dsp:cNvPr id="0" name=""/>
        <dsp:cNvSpPr/>
      </dsp:nvSpPr>
      <dsp:spPr>
        <a:xfrm>
          <a:off x="337964" y="0"/>
          <a:ext cx="5184576" cy="518457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oftEdge rad="1270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FED1D6-1DB9-482E-8BEF-4FB7525CA4F4}">
      <dsp:nvSpPr>
        <dsp:cNvPr id="0" name=""/>
        <dsp:cNvSpPr/>
      </dsp:nvSpPr>
      <dsp:spPr>
        <a:xfrm>
          <a:off x="2957919" y="520316"/>
          <a:ext cx="3775112" cy="69841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This involved partnership and collaboration with many people… nursing, human resources, support services, multi disciplinary team, informatics</a:t>
          </a:r>
        </a:p>
      </dsp:txBody>
      <dsp:txXfrm>
        <a:off x="2992013" y="554410"/>
        <a:ext cx="3706924" cy="630228"/>
      </dsp:txXfrm>
    </dsp:sp>
    <dsp:sp modelId="{E22B5F22-B06A-4C0C-A2B0-A56176207FEA}">
      <dsp:nvSpPr>
        <dsp:cNvPr id="0" name=""/>
        <dsp:cNvSpPr/>
      </dsp:nvSpPr>
      <dsp:spPr>
        <a:xfrm>
          <a:off x="2974432" y="1336702"/>
          <a:ext cx="3758599" cy="774747"/>
        </a:xfrm>
        <a:prstGeom prst="roundRect">
          <a:avLst/>
        </a:prstGeom>
        <a:solidFill>
          <a:schemeClr val="lt1">
            <a:alpha val="90000"/>
            <a:hueOff val="0"/>
            <a:satOff val="0"/>
            <a:lumOff val="0"/>
            <a:alphaOff val="0"/>
          </a:schemeClr>
        </a:solidFill>
        <a:ln w="9525" cap="flat" cmpd="sng" algn="ctr">
          <a:solidFill>
            <a:schemeClr val="accent5">
              <a:hueOff val="672583"/>
              <a:satOff val="-5128"/>
              <a:lumOff val="-73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Collated baseline data on falls and distressed behaviours to evidence outcomes </a:t>
          </a:r>
        </a:p>
      </dsp:txBody>
      <dsp:txXfrm>
        <a:off x="3012252" y="1374522"/>
        <a:ext cx="3682959" cy="699107"/>
      </dsp:txXfrm>
    </dsp:sp>
    <dsp:sp modelId="{E568BB62-15E3-44BF-B8A3-F1FC159FC5CF}">
      <dsp:nvSpPr>
        <dsp:cNvPr id="0" name=""/>
        <dsp:cNvSpPr/>
      </dsp:nvSpPr>
      <dsp:spPr>
        <a:xfrm>
          <a:off x="2970253" y="2278294"/>
          <a:ext cx="3762778" cy="611487"/>
        </a:xfrm>
        <a:prstGeom prst="roundRect">
          <a:avLst/>
        </a:prstGeom>
        <a:solidFill>
          <a:schemeClr val="lt1">
            <a:alpha val="90000"/>
            <a:hueOff val="0"/>
            <a:satOff val="0"/>
            <a:lumOff val="0"/>
            <a:alphaOff val="0"/>
          </a:schemeClr>
        </a:solidFill>
        <a:ln w="9525" cap="flat" cmpd="sng" algn="ctr">
          <a:solidFill>
            <a:schemeClr val="accent5">
              <a:hueOff val="1345165"/>
              <a:satOff val="-10256"/>
              <a:lumOff val="-146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Secured funding from Public Health Agency (PHA) and Dementia Together NI</a:t>
          </a:r>
        </a:p>
      </dsp:txBody>
      <dsp:txXfrm>
        <a:off x="3000103" y="2308144"/>
        <a:ext cx="3703078" cy="551787"/>
      </dsp:txXfrm>
    </dsp:sp>
    <dsp:sp modelId="{4BE1897A-FE61-461E-AE86-8BE0ABE3E0D4}">
      <dsp:nvSpPr>
        <dsp:cNvPr id="0" name=""/>
        <dsp:cNvSpPr/>
      </dsp:nvSpPr>
      <dsp:spPr>
        <a:xfrm>
          <a:off x="2974415" y="3028524"/>
          <a:ext cx="3758633" cy="731589"/>
        </a:xfrm>
        <a:prstGeom prst="roundRect">
          <a:avLst/>
        </a:prstGeom>
        <a:solidFill>
          <a:schemeClr val="lt1">
            <a:alpha val="90000"/>
            <a:hueOff val="0"/>
            <a:satOff val="0"/>
            <a:lumOff val="0"/>
            <a:alphaOff val="0"/>
          </a:schemeClr>
        </a:solidFill>
        <a:ln w="9525" cap="flat" cmpd="sng" algn="ctr">
          <a:solidFill>
            <a:schemeClr val="accent5">
              <a:hueOff val="2017748"/>
              <a:satOff val="-15385"/>
              <a:lumOff val="-2191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Collected patient, staff and family feedback and stories throughout duration of the project and beyond</a:t>
          </a:r>
        </a:p>
      </dsp:txBody>
      <dsp:txXfrm>
        <a:off x="3010128" y="3064237"/>
        <a:ext cx="3687207" cy="660163"/>
      </dsp:txXfrm>
    </dsp:sp>
    <dsp:sp modelId="{BEB07333-D52B-4EE4-95F1-67D050208A24}">
      <dsp:nvSpPr>
        <dsp:cNvPr id="0" name=""/>
        <dsp:cNvSpPr/>
      </dsp:nvSpPr>
      <dsp:spPr>
        <a:xfrm>
          <a:off x="3019168" y="3949893"/>
          <a:ext cx="3713880" cy="737855"/>
        </a:xfrm>
        <a:prstGeom prst="roundRect">
          <a:avLst/>
        </a:prstGeom>
        <a:solidFill>
          <a:schemeClr val="lt1">
            <a:alpha val="90000"/>
            <a:hueOff val="0"/>
            <a:satOff val="0"/>
            <a:lumOff val="0"/>
            <a:alphaOff val="0"/>
          </a:schemeClr>
        </a:solidFill>
        <a:ln w="9525" cap="flat" cmpd="sng" algn="ctr">
          <a:solidFill>
            <a:schemeClr val="accent5">
              <a:hueOff val="2690330"/>
              <a:satOff val="-20513"/>
              <a:lumOff val="-2921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We asked ourselves ‘did the Dementia Companion enhance the person-centred care and experience?’</a:t>
          </a:r>
        </a:p>
      </dsp:txBody>
      <dsp:txXfrm>
        <a:off x="3055187" y="3985912"/>
        <a:ext cx="3641842" cy="665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26122-0D00-4E89-B80B-961DB26872CF}">
      <dsp:nvSpPr>
        <dsp:cNvPr id="0" name=""/>
        <dsp:cNvSpPr/>
      </dsp:nvSpPr>
      <dsp:spPr>
        <a:xfrm>
          <a:off x="2922906" y="50354"/>
          <a:ext cx="2206374" cy="13973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2060"/>
              </a:solidFill>
            </a:rPr>
            <a:t>Recruited from domestic support  staff and HCA             at Band 2</a:t>
          </a:r>
        </a:p>
      </dsp:txBody>
      <dsp:txXfrm>
        <a:off x="2991117" y="118565"/>
        <a:ext cx="2069952" cy="1260885"/>
      </dsp:txXfrm>
    </dsp:sp>
    <dsp:sp modelId="{2AECB8E2-40A1-4F28-A2EE-64784D696392}">
      <dsp:nvSpPr>
        <dsp:cNvPr id="0" name=""/>
        <dsp:cNvSpPr/>
      </dsp:nvSpPr>
      <dsp:spPr>
        <a:xfrm>
          <a:off x="4581737" y="223757"/>
          <a:ext cx="4314709" cy="4314709"/>
        </a:xfrm>
        <a:custGeom>
          <a:avLst/>
          <a:gdLst/>
          <a:ahLst/>
          <a:cxnLst/>
          <a:rect l="0" t="0" r="0" b="0"/>
          <a:pathLst>
            <a:path>
              <a:moveTo>
                <a:pt x="553438" y="714569"/>
              </a:moveTo>
              <a:arcTo wR="2157354" hR="2157354" stAng="13318357" swAng="138962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9DD1C2-CA89-4097-84A0-5724589CF3FE}">
      <dsp:nvSpPr>
        <dsp:cNvPr id="0" name=""/>
        <dsp:cNvSpPr/>
      </dsp:nvSpPr>
      <dsp:spPr>
        <a:xfrm>
          <a:off x="5073311" y="420074"/>
          <a:ext cx="2668990" cy="1161860"/>
        </a:xfrm>
        <a:prstGeom prst="roundRect">
          <a:avLst/>
        </a:prstGeom>
        <a:solidFill>
          <a:schemeClr val="accent5">
            <a:hueOff val="336291"/>
            <a:satOff val="-2564"/>
            <a:lumOff val="-3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Spend one to one time with all patients on the ward who have a dementia or confusion (nursed together) </a:t>
          </a:r>
        </a:p>
      </dsp:txBody>
      <dsp:txXfrm>
        <a:off x="5130028" y="476791"/>
        <a:ext cx="2555556" cy="1048426"/>
      </dsp:txXfrm>
    </dsp:sp>
    <dsp:sp modelId="{1510D528-33D4-43A6-BCA6-D41BA060B1C0}">
      <dsp:nvSpPr>
        <dsp:cNvPr id="0" name=""/>
        <dsp:cNvSpPr/>
      </dsp:nvSpPr>
      <dsp:spPr>
        <a:xfrm>
          <a:off x="4993298" y="1538181"/>
          <a:ext cx="4314709" cy="4314709"/>
        </a:xfrm>
        <a:custGeom>
          <a:avLst/>
          <a:gdLst/>
          <a:ahLst/>
          <a:cxnLst/>
          <a:rect l="0" t="0" r="0" b="0"/>
          <a:pathLst>
            <a:path>
              <a:moveTo>
                <a:pt x="1729471" y="42858"/>
              </a:moveTo>
              <a:arcTo wR="2157354" hR="2157354" stAng="15513616" swAng="702113"/>
            </a:path>
          </a:pathLst>
        </a:custGeom>
        <a:noFill/>
        <a:ln w="9525" cap="flat" cmpd="sng" algn="ctr">
          <a:solidFill>
            <a:schemeClr val="accent5">
              <a:hueOff val="336291"/>
              <a:satOff val="-2564"/>
              <a:lumOff val="-3652"/>
              <a:alphaOff val="0"/>
            </a:schemeClr>
          </a:solidFill>
          <a:prstDash val="solid"/>
        </a:ln>
        <a:effectLst/>
      </dsp:spPr>
      <dsp:style>
        <a:lnRef idx="1">
          <a:scrgbClr r="0" g="0" b="0"/>
        </a:lnRef>
        <a:fillRef idx="0">
          <a:scrgbClr r="0" g="0" b="0"/>
        </a:fillRef>
        <a:effectRef idx="0">
          <a:scrgbClr r="0" g="0" b="0"/>
        </a:effectRef>
        <a:fontRef idx="minor"/>
      </dsp:style>
    </dsp:sp>
    <dsp:sp modelId="{16CF2BD4-38DA-4B93-910F-67466598F822}">
      <dsp:nvSpPr>
        <dsp:cNvPr id="0" name=""/>
        <dsp:cNvSpPr/>
      </dsp:nvSpPr>
      <dsp:spPr>
        <a:xfrm>
          <a:off x="6198919" y="1538229"/>
          <a:ext cx="2208162" cy="1220441"/>
        </a:xfrm>
        <a:prstGeom prst="roundRect">
          <a:avLst/>
        </a:prstGeom>
        <a:solidFill>
          <a:schemeClr val="accent5">
            <a:hueOff val="672583"/>
            <a:satOff val="-5128"/>
            <a:lumOff val="-73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Engage people with dementia helping them maintain their identity</a:t>
          </a:r>
        </a:p>
      </dsp:txBody>
      <dsp:txXfrm>
        <a:off x="6258496" y="1597806"/>
        <a:ext cx="2089008" cy="1101287"/>
      </dsp:txXfrm>
    </dsp:sp>
    <dsp:sp modelId="{F5C4C1A6-6D10-40B1-A156-C25D46E2C80B}">
      <dsp:nvSpPr>
        <dsp:cNvPr id="0" name=""/>
        <dsp:cNvSpPr/>
      </dsp:nvSpPr>
      <dsp:spPr>
        <a:xfrm>
          <a:off x="5624845" y="-1504742"/>
          <a:ext cx="4314709" cy="4314709"/>
        </a:xfrm>
        <a:custGeom>
          <a:avLst/>
          <a:gdLst/>
          <a:ahLst/>
          <a:cxnLst/>
          <a:rect l="0" t="0" r="0" b="0"/>
          <a:pathLst>
            <a:path>
              <a:moveTo>
                <a:pt x="1685305" y="4262432"/>
              </a:moveTo>
              <a:arcTo wR="2157354" hR="2157354" stAng="6158347" swAng="704588"/>
            </a:path>
          </a:pathLst>
        </a:custGeom>
        <a:noFill/>
        <a:ln w="9525" cap="flat" cmpd="sng" algn="ctr">
          <a:solidFill>
            <a:schemeClr val="accent5">
              <a:hueOff val="672583"/>
              <a:satOff val="-5128"/>
              <a:lumOff val="-7304"/>
              <a:alphaOff val="0"/>
            </a:schemeClr>
          </a:solidFill>
          <a:prstDash val="solid"/>
        </a:ln>
        <a:effectLst/>
      </dsp:spPr>
      <dsp:style>
        <a:lnRef idx="1">
          <a:scrgbClr r="0" g="0" b="0"/>
        </a:lnRef>
        <a:fillRef idx="0">
          <a:scrgbClr r="0" g="0" b="0"/>
        </a:fillRef>
        <a:effectRef idx="0">
          <a:scrgbClr r="0" g="0" b="0"/>
        </a:effectRef>
        <a:fontRef idx="minor"/>
      </dsp:style>
    </dsp:sp>
    <dsp:sp modelId="{960AE630-8F2A-4AC6-A68B-7C9359EFE19D}">
      <dsp:nvSpPr>
        <dsp:cNvPr id="0" name=""/>
        <dsp:cNvSpPr/>
      </dsp:nvSpPr>
      <dsp:spPr>
        <a:xfrm>
          <a:off x="5545519" y="2615693"/>
          <a:ext cx="2546257" cy="998556"/>
        </a:xfrm>
        <a:prstGeom prst="roundRect">
          <a:avLst/>
        </a:prstGeom>
        <a:solidFill>
          <a:schemeClr val="accent5">
            <a:hueOff val="1008874"/>
            <a:satOff val="-7692"/>
            <a:lumOff val="-109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Offer compassionate reassurance if they are distressed</a:t>
          </a:r>
        </a:p>
      </dsp:txBody>
      <dsp:txXfrm>
        <a:off x="5594264" y="2664438"/>
        <a:ext cx="2448767" cy="901066"/>
      </dsp:txXfrm>
    </dsp:sp>
    <dsp:sp modelId="{B52FAD0D-77C9-4C5B-ABAE-751F67078032}">
      <dsp:nvSpPr>
        <dsp:cNvPr id="0" name=""/>
        <dsp:cNvSpPr/>
      </dsp:nvSpPr>
      <dsp:spPr>
        <a:xfrm>
          <a:off x="4586076" y="-698195"/>
          <a:ext cx="4314709" cy="4314709"/>
        </a:xfrm>
        <a:custGeom>
          <a:avLst/>
          <a:gdLst/>
          <a:ahLst/>
          <a:cxnLst/>
          <a:rect l="0" t="0" r="0" b="0"/>
          <a:pathLst>
            <a:path>
              <a:moveTo>
                <a:pt x="2051115" y="4312092"/>
              </a:moveTo>
              <a:arcTo wR="2157354" hR="2157354" stAng="5569362" swAng="1166600"/>
            </a:path>
          </a:pathLst>
        </a:custGeom>
        <a:noFill/>
        <a:ln w="9525" cap="flat" cmpd="sng" algn="ctr">
          <a:solidFill>
            <a:schemeClr val="accent5">
              <a:hueOff val="1008874"/>
              <a:satOff val="-7692"/>
              <a:lumOff val="-10956"/>
              <a:alphaOff val="0"/>
            </a:schemeClr>
          </a:solidFill>
          <a:prstDash val="solid"/>
        </a:ln>
        <a:effectLst/>
      </dsp:spPr>
      <dsp:style>
        <a:lnRef idx="1">
          <a:scrgbClr r="0" g="0" b="0"/>
        </a:lnRef>
        <a:fillRef idx="0">
          <a:scrgbClr r="0" g="0" b="0"/>
        </a:fillRef>
        <a:effectRef idx="0">
          <a:scrgbClr r="0" g="0" b="0"/>
        </a:effectRef>
        <a:fontRef idx="minor"/>
      </dsp:style>
    </dsp:sp>
    <dsp:sp modelId="{7292562E-70D6-4FC6-8230-949D92F44EB1}">
      <dsp:nvSpPr>
        <dsp:cNvPr id="0" name=""/>
        <dsp:cNvSpPr/>
      </dsp:nvSpPr>
      <dsp:spPr>
        <a:xfrm>
          <a:off x="4062432" y="3452822"/>
          <a:ext cx="2771340" cy="1087542"/>
        </a:xfrm>
        <a:prstGeom prst="roundRect">
          <a:avLst/>
        </a:prstGeom>
        <a:solidFill>
          <a:schemeClr val="accent5">
            <a:hueOff val="1345165"/>
            <a:satOff val="-10256"/>
            <a:lumOff val="-1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Engage in activities using the reminiscence folders to facilitate stimulation</a:t>
          </a:r>
        </a:p>
      </dsp:txBody>
      <dsp:txXfrm>
        <a:off x="4115521" y="3505911"/>
        <a:ext cx="2665162" cy="981364"/>
      </dsp:txXfrm>
    </dsp:sp>
    <dsp:sp modelId="{91ABF443-EA7A-4A79-9AAB-9AB3B94603E7}">
      <dsp:nvSpPr>
        <dsp:cNvPr id="0" name=""/>
        <dsp:cNvSpPr/>
      </dsp:nvSpPr>
      <dsp:spPr>
        <a:xfrm>
          <a:off x="335398" y="749264"/>
          <a:ext cx="4314709" cy="4314709"/>
        </a:xfrm>
        <a:custGeom>
          <a:avLst/>
          <a:gdLst/>
          <a:ahLst/>
          <a:cxnLst/>
          <a:rect l="0" t="0" r="0" b="0"/>
          <a:pathLst>
            <a:path>
              <a:moveTo>
                <a:pt x="3724946" y="3639527"/>
              </a:moveTo>
              <a:arcTo wR="2157354" hR="2157354" stAng="2603739" swAng="475225"/>
            </a:path>
          </a:pathLst>
        </a:custGeom>
        <a:noFill/>
        <a:ln w="9525" cap="flat" cmpd="sng" algn="ctr">
          <a:solidFill>
            <a:schemeClr val="accent5">
              <a:hueOff val="1345165"/>
              <a:satOff val="-10256"/>
              <a:lumOff val="-14608"/>
              <a:alphaOff val="0"/>
            </a:schemeClr>
          </a:solidFill>
          <a:prstDash val="solid"/>
        </a:ln>
        <a:effectLst/>
      </dsp:spPr>
      <dsp:style>
        <a:lnRef idx="1">
          <a:scrgbClr r="0" g="0" b="0"/>
        </a:lnRef>
        <a:fillRef idx="0">
          <a:scrgbClr r="0" g="0" b="0"/>
        </a:fillRef>
        <a:effectRef idx="0">
          <a:scrgbClr r="0" g="0" b="0"/>
        </a:effectRef>
        <a:fontRef idx="minor"/>
      </dsp:style>
    </dsp:sp>
    <dsp:sp modelId="{7EED2A44-6F5F-4260-9092-A8F3D063983C}">
      <dsp:nvSpPr>
        <dsp:cNvPr id="0" name=""/>
        <dsp:cNvSpPr/>
      </dsp:nvSpPr>
      <dsp:spPr>
        <a:xfrm>
          <a:off x="1455616" y="3473282"/>
          <a:ext cx="2677656" cy="1119279"/>
        </a:xfrm>
        <a:prstGeom prst="roundRect">
          <a:avLst/>
        </a:prstGeom>
        <a:solidFill>
          <a:schemeClr val="accent5">
            <a:hueOff val="1681456"/>
            <a:satOff val="-12821"/>
            <a:lumOff val="-18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2060"/>
              </a:solidFill>
            </a:rPr>
            <a:t>Safely allow patients who are wandering with or without purpose, minimising the risks of falls</a:t>
          </a:r>
        </a:p>
      </dsp:txBody>
      <dsp:txXfrm>
        <a:off x="1510255" y="3527921"/>
        <a:ext cx="2568378" cy="1010001"/>
      </dsp:txXfrm>
    </dsp:sp>
    <dsp:sp modelId="{D774D488-A34B-43F7-B6A5-8B34F22846FD}">
      <dsp:nvSpPr>
        <dsp:cNvPr id="0" name=""/>
        <dsp:cNvSpPr/>
      </dsp:nvSpPr>
      <dsp:spPr>
        <a:xfrm>
          <a:off x="-328249" y="-768892"/>
          <a:ext cx="4314709" cy="4314709"/>
        </a:xfrm>
        <a:custGeom>
          <a:avLst/>
          <a:gdLst/>
          <a:ahLst/>
          <a:cxnLst/>
          <a:rect l="0" t="0" r="0" b="0"/>
          <a:pathLst>
            <a:path>
              <a:moveTo>
                <a:pt x="2705921" y="4243800"/>
              </a:moveTo>
              <a:arcTo wR="2157354" hR="2157354" stAng="4516154" swAng="996629"/>
            </a:path>
          </a:pathLst>
        </a:custGeom>
        <a:noFill/>
        <a:ln w="9525" cap="flat" cmpd="sng" algn="ctr">
          <a:solidFill>
            <a:schemeClr val="accent5">
              <a:hueOff val="1681456"/>
              <a:satOff val="-12821"/>
              <a:lumOff val="-18260"/>
              <a:alphaOff val="0"/>
            </a:schemeClr>
          </a:solidFill>
          <a:prstDash val="solid"/>
        </a:ln>
        <a:effectLst/>
      </dsp:spPr>
      <dsp:style>
        <a:lnRef idx="1">
          <a:scrgbClr r="0" g="0" b="0"/>
        </a:lnRef>
        <a:fillRef idx="0">
          <a:scrgbClr r="0" g="0" b="0"/>
        </a:fillRef>
        <a:effectRef idx="0">
          <a:scrgbClr r="0" g="0" b="0"/>
        </a:effectRef>
        <a:fontRef idx="minor"/>
      </dsp:style>
    </dsp:sp>
    <dsp:sp modelId="{16E436A3-82EA-4DC0-8ED7-A44A132D1005}">
      <dsp:nvSpPr>
        <dsp:cNvPr id="0" name=""/>
        <dsp:cNvSpPr/>
      </dsp:nvSpPr>
      <dsp:spPr>
        <a:xfrm>
          <a:off x="360043" y="2681055"/>
          <a:ext cx="2512138" cy="863383"/>
        </a:xfrm>
        <a:prstGeom prst="roundRect">
          <a:avLst/>
        </a:prstGeom>
        <a:solidFill>
          <a:srgbClr val="2781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Assist patients with their fluid and nutritional needs</a:t>
          </a:r>
        </a:p>
      </dsp:txBody>
      <dsp:txXfrm>
        <a:off x="402190" y="2723202"/>
        <a:ext cx="2427844" cy="779089"/>
      </dsp:txXfrm>
    </dsp:sp>
    <dsp:sp modelId="{6EA9090E-DA8B-4568-8542-A29C6459D873}">
      <dsp:nvSpPr>
        <dsp:cNvPr id="0" name=""/>
        <dsp:cNvSpPr/>
      </dsp:nvSpPr>
      <dsp:spPr>
        <a:xfrm>
          <a:off x="-1167310" y="-1558553"/>
          <a:ext cx="4314709" cy="4314709"/>
        </a:xfrm>
        <a:custGeom>
          <a:avLst/>
          <a:gdLst/>
          <a:ahLst/>
          <a:cxnLst/>
          <a:rect l="0" t="0" r="0" b="0"/>
          <a:pathLst>
            <a:path>
              <a:moveTo>
                <a:pt x="2717058" y="4240840"/>
              </a:moveTo>
              <a:arcTo wR="2157354" hR="2157354" stAng="4497791" swAng="740413"/>
            </a:path>
          </a:pathLst>
        </a:custGeom>
        <a:noFill/>
        <a:ln w="9525" cap="flat" cmpd="sng" algn="ctr">
          <a:solidFill>
            <a:schemeClr val="accent5">
              <a:hueOff val="2017748"/>
              <a:satOff val="-15385"/>
              <a:lumOff val="-21912"/>
              <a:alphaOff val="0"/>
            </a:schemeClr>
          </a:solidFill>
          <a:prstDash val="solid"/>
        </a:ln>
        <a:effectLst/>
      </dsp:spPr>
      <dsp:style>
        <a:lnRef idx="1">
          <a:scrgbClr r="0" g="0" b="0"/>
        </a:lnRef>
        <a:fillRef idx="0">
          <a:scrgbClr r="0" g="0" b="0"/>
        </a:fillRef>
        <a:effectRef idx="0">
          <a:scrgbClr r="0" g="0" b="0"/>
        </a:effectRef>
        <a:fontRef idx="minor"/>
      </dsp:style>
    </dsp:sp>
    <dsp:sp modelId="{094CE7E7-5B32-46FB-9234-E8649F28F697}">
      <dsp:nvSpPr>
        <dsp:cNvPr id="0" name=""/>
        <dsp:cNvSpPr/>
      </dsp:nvSpPr>
      <dsp:spPr>
        <a:xfrm>
          <a:off x="0" y="1517808"/>
          <a:ext cx="2199168" cy="123617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Assist and support patients with activities of daily living - guided by nursing staff and following risk assessment</a:t>
          </a:r>
        </a:p>
      </dsp:txBody>
      <dsp:txXfrm>
        <a:off x="60345" y="1578153"/>
        <a:ext cx="2078478" cy="1115487"/>
      </dsp:txXfrm>
    </dsp:sp>
    <dsp:sp modelId="{F72DE94B-706C-482E-A2FA-E626E984F680}">
      <dsp:nvSpPr>
        <dsp:cNvPr id="0" name=""/>
        <dsp:cNvSpPr/>
      </dsp:nvSpPr>
      <dsp:spPr>
        <a:xfrm>
          <a:off x="-963540" y="1517408"/>
          <a:ext cx="4314709" cy="4314709"/>
        </a:xfrm>
        <a:custGeom>
          <a:avLst/>
          <a:gdLst/>
          <a:ahLst/>
          <a:cxnLst/>
          <a:rect l="0" t="0" r="0" b="0"/>
          <a:pathLst>
            <a:path>
              <a:moveTo>
                <a:pt x="2201892" y="459"/>
              </a:moveTo>
              <a:arcTo wR="2157354" hR="2157354" stAng="16270976" swAng="475648"/>
            </a:path>
          </a:pathLst>
        </a:custGeom>
        <a:noFill/>
        <a:ln w="9525" cap="flat" cmpd="sng" algn="ctr">
          <a:solidFill>
            <a:schemeClr val="accent5">
              <a:hueOff val="2354039"/>
              <a:satOff val="-17949"/>
              <a:lumOff val="-25564"/>
              <a:alphaOff val="0"/>
            </a:schemeClr>
          </a:solidFill>
          <a:prstDash val="solid"/>
        </a:ln>
        <a:effectLst/>
      </dsp:spPr>
      <dsp:style>
        <a:lnRef idx="1">
          <a:scrgbClr r="0" g="0" b="0"/>
        </a:lnRef>
        <a:fillRef idx="0">
          <a:scrgbClr r="0" g="0" b="0"/>
        </a:fillRef>
        <a:effectRef idx="0">
          <a:scrgbClr r="0" g="0" b="0"/>
        </a:effectRef>
        <a:fontRef idx="minor"/>
      </dsp:style>
    </dsp:sp>
    <dsp:sp modelId="{B256891A-CF6C-43ED-900E-251C434864F6}">
      <dsp:nvSpPr>
        <dsp:cNvPr id="0" name=""/>
        <dsp:cNvSpPr/>
      </dsp:nvSpPr>
      <dsp:spPr>
        <a:xfrm>
          <a:off x="616894" y="350202"/>
          <a:ext cx="2424484" cy="1194905"/>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Maintain a tidy clutter free environment around bedside</a:t>
          </a:r>
        </a:p>
      </dsp:txBody>
      <dsp:txXfrm>
        <a:off x="675224" y="408532"/>
        <a:ext cx="2307824" cy="1078245"/>
      </dsp:txXfrm>
    </dsp:sp>
    <dsp:sp modelId="{DFF5C1C1-1BF8-4890-9433-6D39AA04D5D0}">
      <dsp:nvSpPr>
        <dsp:cNvPr id="0" name=""/>
        <dsp:cNvSpPr/>
      </dsp:nvSpPr>
      <dsp:spPr>
        <a:xfrm>
          <a:off x="-1323409" y="-257340"/>
          <a:ext cx="4314709" cy="4314709"/>
        </a:xfrm>
        <a:custGeom>
          <a:avLst/>
          <a:gdLst/>
          <a:ahLst/>
          <a:cxnLst/>
          <a:rect l="0" t="0" r="0" b="0"/>
          <a:pathLst>
            <a:path>
              <a:moveTo>
                <a:pt x="3666489" y="615702"/>
              </a:moveTo>
              <a:arcTo wR="2157354" hR="2157354" stAng="18863358" swAng="1850067"/>
            </a:path>
          </a:pathLst>
        </a:custGeom>
        <a:noFill/>
        <a:ln w="9525" cap="flat" cmpd="sng" algn="ctr">
          <a:solidFill>
            <a:schemeClr val="accent5">
              <a:hueOff val="2690330"/>
              <a:satOff val="-20513"/>
              <a:lumOff val="-2921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3FAB6-B3C5-4643-AF51-1D6B3B6F2E4F}">
      <dsp:nvSpPr>
        <dsp:cNvPr id="0" name=""/>
        <dsp:cNvSpPr/>
      </dsp:nvSpPr>
      <dsp:spPr>
        <a:xfrm>
          <a:off x="-8780" y="0"/>
          <a:ext cx="5184576" cy="518457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oftEdge rad="1270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FED1D6-1DB9-482E-8BEF-4FB7525CA4F4}">
      <dsp:nvSpPr>
        <dsp:cNvPr id="0" name=""/>
        <dsp:cNvSpPr/>
      </dsp:nvSpPr>
      <dsp:spPr>
        <a:xfrm>
          <a:off x="3046842" y="226309"/>
          <a:ext cx="3793917" cy="42976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Completed an evaluation report</a:t>
          </a:r>
        </a:p>
      </dsp:txBody>
      <dsp:txXfrm>
        <a:off x="3067821" y="247288"/>
        <a:ext cx="3751959" cy="387809"/>
      </dsp:txXfrm>
    </dsp:sp>
    <dsp:sp modelId="{E22B5F22-B06A-4C0C-A2B0-A56176207FEA}">
      <dsp:nvSpPr>
        <dsp:cNvPr id="0" name=""/>
        <dsp:cNvSpPr/>
      </dsp:nvSpPr>
      <dsp:spPr>
        <a:xfrm>
          <a:off x="2435293" y="1344349"/>
          <a:ext cx="4405466" cy="472634"/>
        </a:xfrm>
        <a:prstGeom prst="roundRect">
          <a:avLst/>
        </a:prstGeom>
        <a:solidFill>
          <a:schemeClr val="lt1">
            <a:alpha val="90000"/>
            <a:hueOff val="0"/>
            <a:satOff val="0"/>
            <a:lumOff val="0"/>
            <a:alphaOff val="0"/>
          </a:schemeClr>
        </a:solidFill>
        <a:ln w="9525" cap="flat" cmpd="sng" algn="ctr">
          <a:solidFill>
            <a:schemeClr val="accent5">
              <a:hueOff val="384333"/>
              <a:satOff val="-2930"/>
              <a:lumOff val="-417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Presented to all who wanted to hear!</a:t>
          </a:r>
        </a:p>
      </dsp:txBody>
      <dsp:txXfrm>
        <a:off x="2458365" y="1367421"/>
        <a:ext cx="4359322" cy="426490"/>
      </dsp:txXfrm>
    </dsp:sp>
    <dsp:sp modelId="{E568BB62-15E3-44BF-B8A3-F1FC159FC5CF}">
      <dsp:nvSpPr>
        <dsp:cNvPr id="0" name=""/>
        <dsp:cNvSpPr/>
      </dsp:nvSpPr>
      <dsp:spPr>
        <a:xfrm>
          <a:off x="3005967" y="779588"/>
          <a:ext cx="3762778" cy="395710"/>
        </a:xfrm>
        <a:prstGeom prst="roundRect">
          <a:avLst/>
        </a:prstGeom>
        <a:solidFill>
          <a:schemeClr val="lt1">
            <a:alpha val="90000"/>
            <a:hueOff val="0"/>
            <a:satOff val="0"/>
            <a:lumOff val="0"/>
            <a:alphaOff val="0"/>
          </a:schemeClr>
        </a:solidFill>
        <a:ln w="9525" cap="flat" cmpd="sng" algn="ctr">
          <a:solidFill>
            <a:schemeClr val="accent5">
              <a:hueOff val="768666"/>
              <a:satOff val="-5861"/>
              <a:lumOff val="-834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Trust Board</a:t>
          </a:r>
        </a:p>
      </dsp:txBody>
      <dsp:txXfrm>
        <a:off x="3025284" y="798905"/>
        <a:ext cx="3724144" cy="357076"/>
      </dsp:txXfrm>
    </dsp:sp>
    <dsp:sp modelId="{25C272E0-22D3-4105-BBD2-1A67A7B52A40}">
      <dsp:nvSpPr>
        <dsp:cNvPr id="0" name=""/>
        <dsp:cNvSpPr/>
      </dsp:nvSpPr>
      <dsp:spPr>
        <a:xfrm>
          <a:off x="2426497" y="2039010"/>
          <a:ext cx="4414262" cy="523410"/>
        </a:xfrm>
        <a:prstGeom prst="roundRect">
          <a:avLst/>
        </a:prstGeom>
        <a:solidFill>
          <a:schemeClr val="lt1">
            <a:alpha val="90000"/>
            <a:hueOff val="0"/>
            <a:satOff val="0"/>
            <a:lumOff val="0"/>
            <a:alphaOff val="0"/>
          </a:schemeClr>
        </a:solidFill>
        <a:ln w="9525" cap="flat" cmpd="sng" algn="ctr">
          <a:solidFill>
            <a:schemeClr val="accent5">
              <a:hueOff val="1152999"/>
              <a:satOff val="-8791"/>
              <a:lumOff val="-1252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Regional Falls Group</a:t>
          </a:r>
        </a:p>
      </dsp:txBody>
      <dsp:txXfrm>
        <a:off x="2452048" y="2064561"/>
        <a:ext cx="4363160" cy="472308"/>
      </dsp:txXfrm>
    </dsp:sp>
    <dsp:sp modelId="{4BE1897A-FE61-461E-AE86-8BE0ABE3E0D4}">
      <dsp:nvSpPr>
        <dsp:cNvPr id="0" name=""/>
        <dsp:cNvSpPr/>
      </dsp:nvSpPr>
      <dsp:spPr>
        <a:xfrm>
          <a:off x="1698939" y="2684296"/>
          <a:ext cx="5141805" cy="468134"/>
        </a:xfrm>
        <a:prstGeom prst="roundRect">
          <a:avLst/>
        </a:prstGeom>
        <a:solidFill>
          <a:schemeClr val="lt1">
            <a:alpha val="90000"/>
            <a:hueOff val="0"/>
            <a:satOff val="0"/>
            <a:lumOff val="0"/>
            <a:alphaOff val="0"/>
          </a:schemeClr>
        </a:solidFill>
        <a:ln w="9525" cap="flat" cmpd="sng" algn="ctr">
          <a:solidFill>
            <a:schemeClr val="accent5">
              <a:hueOff val="1537332"/>
              <a:satOff val="-11722"/>
              <a:lumOff val="-1669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Annual GAIN Quality Awards (runner-up)</a:t>
          </a:r>
        </a:p>
      </dsp:txBody>
      <dsp:txXfrm>
        <a:off x="1721791" y="2707148"/>
        <a:ext cx="5096101" cy="422430"/>
      </dsp:txXfrm>
    </dsp:sp>
    <dsp:sp modelId="{BEB07333-D52B-4EE4-95F1-67D050208A24}">
      <dsp:nvSpPr>
        <dsp:cNvPr id="0" name=""/>
        <dsp:cNvSpPr/>
      </dsp:nvSpPr>
      <dsp:spPr>
        <a:xfrm>
          <a:off x="1747804" y="3239253"/>
          <a:ext cx="5092941" cy="549292"/>
        </a:xfrm>
        <a:prstGeom prst="roundRect">
          <a:avLst/>
        </a:prstGeom>
        <a:solidFill>
          <a:schemeClr val="lt1">
            <a:alpha val="90000"/>
            <a:hueOff val="0"/>
            <a:satOff val="0"/>
            <a:lumOff val="0"/>
            <a:alphaOff val="0"/>
          </a:schemeClr>
        </a:solidFill>
        <a:ln w="9525" cap="flat" cmpd="sng" algn="ctr">
          <a:solidFill>
            <a:schemeClr val="accent5">
              <a:hueOff val="1921664"/>
              <a:satOff val="-14652"/>
              <a:lumOff val="-208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RCNi</a:t>
          </a:r>
          <a:r>
            <a:rPr lang="en-GB" sz="1800" kern="1200" dirty="0"/>
            <a:t> Awards ‘Older People Category’ (shortlisted)</a:t>
          </a:r>
        </a:p>
      </dsp:txBody>
      <dsp:txXfrm>
        <a:off x="1774618" y="3266067"/>
        <a:ext cx="5039313" cy="495664"/>
      </dsp:txXfrm>
    </dsp:sp>
    <dsp:sp modelId="{7A74D315-4BF5-4B2F-8BDD-8776B054D9F4}">
      <dsp:nvSpPr>
        <dsp:cNvPr id="0" name=""/>
        <dsp:cNvSpPr/>
      </dsp:nvSpPr>
      <dsp:spPr>
        <a:xfrm>
          <a:off x="1708491" y="3900606"/>
          <a:ext cx="5132268" cy="524055"/>
        </a:xfrm>
        <a:prstGeom prst="roundRect">
          <a:avLst/>
        </a:prstGeom>
        <a:solidFill>
          <a:schemeClr val="lt1">
            <a:alpha val="90000"/>
            <a:hueOff val="0"/>
            <a:satOff val="0"/>
            <a:lumOff val="0"/>
            <a:alphaOff val="0"/>
          </a:schemeClr>
        </a:solidFill>
        <a:ln w="9525" cap="flat" cmpd="sng" algn="ctr">
          <a:solidFill>
            <a:schemeClr val="accent5">
              <a:hueOff val="2305997"/>
              <a:satOff val="-17583"/>
              <a:lumOff val="-250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HSJ Patient Safety Awards (shortlisted)</a:t>
          </a:r>
        </a:p>
      </dsp:txBody>
      <dsp:txXfrm>
        <a:off x="1734073" y="3926188"/>
        <a:ext cx="5081104" cy="472891"/>
      </dsp:txXfrm>
    </dsp:sp>
    <dsp:sp modelId="{95DEFD54-D5B5-4E2F-B2C6-727AB6128FCC}">
      <dsp:nvSpPr>
        <dsp:cNvPr id="0" name=""/>
        <dsp:cNvSpPr/>
      </dsp:nvSpPr>
      <dsp:spPr>
        <a:xfrm>
          <a:off x="1687447" y="4516452"/>
          <a:ext cx="5162093" cy="544325"/>
        </a:xfrm>
        <a:prstGeom prst="roundRect">
          <a:avLst/>
        </a:prstGeom>
        <a:solidFill>
          <a:schemeClr val="lt1">
            <a:alpha val="90000"/>
            <a:hueOff val="0"/>
            <a:satOff val="0"/>
            <a:lumOff val="0"/>
            <a:alphaOff val="0"/>
          </a:schemeClr>
        </a:solidFill>
        <a:ln w="9525" cap="flat" cmpd="sng" algn="ctr">
          <a:solidFill>
            <a:schemeClr val="accent5">
              <a:hueOff val="2690330"/>
              <a:satOff val="-20513"/>
              <a:lumOff val="-2921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Secure funding to March 2018 and increased number of Dementia Companions</a:t>
          </a:r>
        </a:p>
      </dsp:txBody>
      <dsp:txXfrm>
        <a:off x="1714019" y="4543024"/>
        <a:ext cx="5108949" cy="4911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A22C8-CB62-466B-B9F9-710BFCAFA77D}" type="datetimeFigureOut">
              <a:rPr lang="en-GB" smtClean="0"/>
              <a:t>12/09/2019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EDB1FA-77A3-44BB-8443-2EDB8A61849B}" type="slidenum">
              <a:rPr lang="en-GB" smtClean="0"/>
              <a:t>‹#›</a:t>
            </a:fld>
            <a:endParaRPr lang="en-GB" dirty="0"/>
          </a:p>
        </p:txBody>
      </p:sp>
    </p:spTree>
    <p:extLst>
      <p:ext uri="{BB962C8B-B14F-4D97-AF65-F5344CB8AC3E}">
        <p14:creationId xmlns:p14="http://schemas.microsoft.com/office/powerpoint/2010/main" val="129871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E4D14-FFBC-4453-AFAD-AFBAD6794002}" type="datetimeFigureOut">
              <a:rPr lang="en-GB" smtClean="0"/>
              <a:t>12/09/2019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BC923-DE40-493B-B3F8-EEE579C5B2A7}" type="slidenum">
              <a:rPr lang="en-GB" smtClean="0"/>
              <a:t>‹#›</a:t>
            </a:fld>
            <a:endParaRPr lang="en-GB" dirty="0"/>
          </a:p>
        </p:txBody>
      </p:sp>
    </p:spTree>
    <p:extLst>
      <p:ext uri="{BB962C8B-B14F-4D97-AF65-F5344CB8AC3E}">
        <p14:creationId xmlns:p14="http://schemas.microsoft.com/office/powerpoint/2010/main" val="412108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BC923-DE40-493B-B3F8-EEE579C5B2A7}" type="slidenum">
              <a:rPr lang="en-GB" smtClean="0"/>
              <a:t>1</a:t>
            </a:fld>
            <a:endParaRPr lang="en-GB" dirty="0"/>
          </a:p>
        </p:txBody>
      </p:sp>
    </p:spTree>
    <p:extLst>
      <p:ext uri="{BB962C8B-B14F-4D97-AF65-F5344CB8AC3E}">
        <p14:creationId xmlns:p14="http://schemas.microsoft.com/office/powerpoint/2010/main" val="263070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3572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6216" y="6094136"/>
            <a:ext cx="2378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395536" y="6180624"/>
            <a:ext cx="3168352" cy="400110"/>
          </a:xfrm>
          <a:prstGeom prst="rect">
            <a:avLst/>
          </a:prstGeom>
          <a:noFill/>
          <a:ln>
            <a:solidFill>
              <a:schemeClr val="tx1"/>
            </a:solidFill>
          </a:ln>
        </p:spPr>
        <p:txBody>
          <a:bodyPr wrap="square" rtlCol="0">
            <a:spAutoFit/>
          </a:bodyPr>
          <a:lstStyle/>
          <a:p>
            <a:r>
              <a:rPr lang="en-GB" sz="1000" dirty="0">
                <a:solidFill>
                  <a:srgbClr val="009BB0"/>
                </a:solidFill>
                <a:latin typeface="+mn-lt"/>
              </a:rPr>
              <a:t>To deliver excellent integrated services in partnership </a:t>
            </a:r>
          </a:p>
          <a:p>
            <a:r>
              <a:rPr lang="en-GB" sz="1000" dirty="0">
                <a:solidFill>
                  <a:srgbClr val="009BB0"/>
                </a:solidFill>
                <a:latin typeface="+mn-lt"/>
              </a:rPr>
              <a:t>with our community</a:t>
            </a:r>
          </a:p>
        </p:txBody>
      </p:sp>
    </p:spTree>
    <p:extLst>
      <p:ext uri="{BB962C8B-B14F-4D97-AF65-F5344CB8AC3E}">
        <p14:creationId xmlns:p14="http://schemas.microsoft.com/office/powerpoint/2010/main" val="387884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06896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683568" y="12687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1755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450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860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754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072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952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Arc 3"/>
          <p:cNvSpPr>
            <a:spLocks/>
          </p:cNvSpPr>
          <p:nvPr/>
        </p:nvSpPr>
        <p:spPr bwMode="auto">
          <a:xfrm>
            <a:off x="0" y="228600"/>
            <a:ext cx="8410575" cy="661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dirty="0">
              <a:solidFill>
                <a:srgbClr val="8F66A8"/>
              </a:solidFill>
            </a:endParaRPr>
          </a:p>
        </p:txBody>
      </p:sp>
      <p:pic>
        <p:nvPicPr>
          <p:cNvPr id="10244" name="Picture 4" descr="BHSCTmainlogo_purple cop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6096000"/>
            <a:ext cx="3048000" cy="604838"/>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Grp="1" noChangeArrowheads="1"/>
          </p:cNvSpPr>
          <p:nvPr>
            <p:ph type="title"/>
          </p:nvPr>
        </p:nvSpPr>
        <p:spPr bwMode="auto">
          <a:xfrm>
            <a:off x="381000" y="836711"/>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47" name="Rectangle 7"/>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10251" name="Picture 11" descr="NHSCTmain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12" y="282725"/>
            <a:ext cx="2304256" cy="41624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p:cNvSpPr>
            <a:spLocks noGrp="1" noChangeArrowheads="1"/>
          </p:cNvSpPr>
          <p:nvPr>
            <p:ph type="body" idx="1"/>
          </p:nvPr>
        </p:nvSpPr>
        <p:spPr bwMode="auto">
          <a:xfrm>
            <a:off x="381364" y="2060848"/>
            <a:ext cx="8534400" cy="358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8064" y="149690"/>
            <a:ext cx="1512168" cy="549280"/>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14515" y="271126"/>
            <a:ext cx="1549786" cy="427844"/>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8264" y="147747"/>
            <a:ext cx="2016224" cy="674602"/>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53" r:id="rId2"/>
    <p:sldLayoutId id="2147483654" r:id="rId3"/>
    <p:sldLayoutId id="2147483655" r:id="rId4"/>
    <p:sldLayoutId id="2147483656" r:id="rId5"/>
    <p:sldLayoutId id="2147483657" r:id="rId6"/>
    <p:sldLayoutId id="2147483659" r:id="rId7"/>
    <p:sldLayoutId id="2147483660" r:id="rId8"/>
  </p:sldLayoutIdLst>
  <p:txStyles>
    <p:title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p:titleStyle>
    <p:body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uk/url?sa=i&amp;rct=j&amp;q=&amp;esrc=s&amp;source=imgres&amp;cd=&amp;cad=rja&amp;uact=8&amp;ved=0ahUKEwjmoOnzp9_ZAhXCDsAKHe79B-kQjRwIBg&amp;url=http://online.hscni.net/hospitals/health-and-social-care-trusts/&amp;psig=AOvVaw2vmfQJN5ui25-UvxkpwUrR&amp;ust=152068733224643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g"/><Relationship Id="rId2" Type="http://schemas.openxmlformats.org/officeDocument/2006/relationships/image" Target="../media/image13.ti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3.jp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ww.rcn.org.uk/-/media/royal-college-of-nursing/documents/publications/2015/october/005348.pdf" TargetMode="External"/><Relationship Id="rId4" Type="http://schemas.openxmlformats.org/officeDocument/2006/relationships/hyperlink" Target="https://www.health-ni.gov.uk/topics/health-policy/transforming-your-car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Orla.mathews@northerntrust.hscni.net" TargetMode="External"/><Relationship Id="rId2" Type="http://schemas.openxmlformats.org/officeDocument/2006/relationships/hyperlink" Target="mailto:maria.loughran@northerntrust.hscni.n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tif"/><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Internal and online communications\Events and briefings\Chairmans Awards 2019\Powerpoint\Powerpoint-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3"/>
            <a:ext cx="9180512"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90551" y="3039255"/>
            <a:ext cx="4572000" cy="646331"/>
          </a:xfrm>
          <a:prstGeom prst="rect">
            <a:avLst/>
          </a:prstGeom>
        </p:spPr>
        <p:txBody>
          <a:bodyPr>
            <a:spAutoFit/>
          </a:bodyPr>
          <a:lstStyle/>
          <a:p>
            <a:pPr lvl="0" algn="ctr">
              <a:defRPr/>
            </a:pPr>
            <a:endParaRPr lang="en-GB" sz="3600" dirty="0">
              <a:solidFill>
                <a:srgbClr val="0D4D87"/>
              </a:solidFill>
              <a:latin typeface="+mj-lt"/>
            </a:endParaRPr>
          </a:p>
        </p:txBody>
      </p:sp>
      <p:sp>
        <p:nvSpPr>
          <p:cNvPr id="6" name="Title 1"/>
          <p:cNvSpPr txBox="1">
            <a:spLocks/>
          </p:cNvSpPr>
          <p:nvPr/>
        </p:nvSpPr>
        <p:spPr bwMode="auto">
          <a:xfrm>
            <a:off x="611560" y="1196752"/>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noAutofit/>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br>
              <a:rPr lang="en-GB" sz="3200" kern="0" dirty="0"/>
            </a:br>
            <a:r>
              <a:rPr lang="en-GB" sz="3200" kern="0" dirty="0">
                <a:solidFill>
                  <a:schemeClr val="accent2">
                    <a:lumMod val="50000"/>
                  </a:schemeClr>
                </a:solidFill>
              </a:rPr>
              <a:t>Delivering safe, effective, person-centred care and improving the experience for patients with dementia in the acute ward setting</a:t>
            </a:r>
            <a:br>
              <a:rPr lang="en-GB" sz="3200" kern="0" dirty="0"/>
            </a:br>
            <a:r>
              <a:rPr lang="en-GB" sz="3200" kern="0" dirty="0"/>
              <a:t>  </a:t>
            </a:r>
            <a:r>
              <a:rPr lang="en-GB" sz="1800" kern="0" dirty="0"/>
              <a:t>Maria Loughran, Orla Mathews, Jordan Black</a:t>
            </a:r>
          </a:p>
          <a:p>
            <a:pPr algn="ctr"/>
            <a:r>
              <a:rPr lang="en-GB" sz="1800" kern="0" dirty="0"/>
              <a:t>2015 – present day</a:t>
            </a:r>
          </a:p>
          <a:p>
            <a:pPr algn="ctr"/>
            <a:br>
              <a:rPr lang="en-GB" sz="2400" kern="0" dirty="0"/>
            </a:br>
            <a:r>
              <a:rPr lang="en-GB" sz="2400" kern="0" dirty="0">
                <a:solidFill>
                  <a:schemeClr val="bg2"/>
                </a:solidFill>
              </a:rPr>
              <a:t>‘‘</a:t>
            </a:r>
            <a:r>
              <a:rPr lang="en-GB" sz="2000" i="1" kern="0" dirty="0">
                <a:solidFill>
                  <a:schemeClr val="bg2"/>
                </a:solidFill>
              </a:rPr>
              <a:t>A friend is someone who knows the song in your heart and can sing it back to you, even when you have forgotten the words’’</a:t>
            </a:r>
            <a:br>
              <a:rPr lang="en-GB" sz="2000" i="1" kern="0" dirty="0">
                <a:solidFill>
                  <a:schemeClr val="bg2"/>
                </a:solidFill>
              </a:rPr>
            </a:br>
            <a:endParaRPr lang="en-GB" sz="2000" i="1" kern="0" dirty="0">
              <a:solidFill>
                <a:schemeClr val="bg2"/>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94841" y="764703"/>
            <a:ext cx="1823007" cy="864097"/>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308304" y="872715"/>
            <a:ext cx="1368152" cy="972109"/>
          </a:xfrm>
          <a:prstGeom prst="rect">
            <a:avLst/>
          </a:prstGeom>
        </p:spPr>
      </p:pic>
    </p:spTree>
    <p:extLst>
      <p:ext uri="{BB962C8B-B14F-4D97-AF65-F5344CB8AC3E}">
        <p14:creationId xmlns:p14="http://schemas.microsoft.com/office/powerpoint/2010/main" val="402302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bwMode="auto">
          <a:xfrm>
            <a:off x="467544" y="2276872"/>
            <a:ext cx="6624736" cy="3024336"/>
          </a:xfrm>
          <a:prstGeom prst="rightArrow">
            <a:avLst/>
          </a:prstGeom>
          <a:solidFill>
            <a:srgbClr val="00FFFF">
              <a:alpha val="61961"/>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8" name="Rounded Rectangle 7"/>
          <p:cNvSpPr/>
          <p:nvPr/>
        </p:nvSpPr>
        <p:spPr bwMode="auto">
          <a:xfrm>
            <a:off x="395536" y="1628800"/>
            <a:ext cx="1872208" cy="4248472"/>
          </a:xfrm>
          <a:prstGeom prst="roundRect">
            <a:avLst/>
          </a:prstGeom>
          <a:solidFill>
            <a:schemeClr val="bg1">
              <a:lumMod val="60000"/>
              <a:lumOff val="40000"/>
              <a:alpha val="54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9" name="Rounded Rectangle 8"/>
          <p:cNvSpPr/>
          <p:nvPr/>
        </p:nvSpPr>
        <p:spPr bwMode="auto">
          <a:xfrm>
            <a:off x="2483768" y="1628800"/>
            <a:ext cx="1872208" cy="4248472"/>
          </a:xfrm>
          <a:prstGeom prst="roundRect">
            <a:avLst/>
          </a:prstGeom>
          <a:solidFill>
            <a:srgbClr val="8E3089">
              <a:alpha val="54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 name="Rounded Rectangle 9"/>
          <p:cNvSpPr/>
          <p:nvPr/>
        </p:nvSpPr>
        <p:spPr bwMode="auto">
          <a:xfrm>
            <a:off x="4608004" y="1628800"/>
            <a:ext cx="1875302" cy="4248472"/>
          </a:xfrm>
          <a:prstGeom prst="roundRect">
            <a:avLst/>
          </a:prstGeom>
          <a:solidFill>
            <a:srgbClr val="F078D1">
              <a:alpha val="54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1" name="Rounded Rectangle 10"/>
          <p:cNvSpPr/>
          <p:nvPr/>
        </p:nvSpPr>
        <p:spPr bwMode="auto">
          <a:xfrm>
            <a:off x="6768244" y="1628800"/>
            <a:ext cx="2124236" cy="4248472"/>
          </a:xfrm>
          <a:prstGeom prst="roundRect">
            <a:avLst/>
          </a:prstGeom>
          <a:solidFill>
            <a:srgbClr val="92D050">
              <a:alpha val="54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2" name="Subtitle 3"/>
          <p:cNvSpPr txBox="1">
            <a:spLocks/>
          </p:cNvSpPr>
          <p:nvPr/>
        </p:nvSpPr>
        <p:spPr bwMode="auto">
          <a:xfrm>
            <a:off x="467544" y="1772816"/>
            <a:ext cx="18002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1300" kern="0" dirty="0"/>
              <a:t>The purpose of person-centred dementia care is:</a:t>
            </a:r>
          </a:p>
          <a:p>
            <a:pPr marL="176213" indent="-176213">
              <a:buClrTx/>
            </a:pPr>
            <a:r>
              <a:rPr lang="en-GB" sz="1300" kern="0" dirty="0"/>
              <a:t>To maximise patient comfort</a:t>
            </a:r>
          </a:p>
          <a:p>
            <a:pPr marL="176213" indent="-176213">
              <a:buClrTx/>
            </a:pPr>
            <a:r>
              <a:rPr lang="en-GB" sz="1300" kern="0" dirty="0"/>
              <a:t>For patients to feel safe and cared for</a:t>
            </a:r>
          </a:p>
          <a:p>
            <a:pPr marL="176213" indent="-176213">
              <a:buClrTx/>
            </a:pPr>
            <a:r>
              <a:rPr lang="en-GB" sz="1300" kern="0" dirty="0"/>
              <a:t>For families to feel their loved one is being given good quality care</a:t>
            </a:r>
          </a:p>
          <a:p>
            <a:pPr marL="176213" indent="-176213">
              <a:buClrTx/>
            </a:pPr>
            <a:r>
              <a:rPr lang="en-GB" sz="1300" kern="0" dirty="0"/>
              <a:t>To set a high quality nursing standard</a:t>
            </a:r>
          </a:p>
          <a:p>
            <a:pPr marL="176213" indent="-176213">
              <a:buClrTx/>
            </a:pPr>
            <a:r>
              <a:rPr lang="en-GB" sz="1300" kern="0" dirty="0"/>
              <a:t>To make sure the needs of someone with dementia are considered and cared for</a:t>
            </a:r>
          </a:p>
          <a:p>
            <a:pPr marL="0" indent="0">
              <a:buNone/>
            </a:pPr>
            <a:endParaRPr lang="en-GB" sz="1300" kern="0" dirty="0"/>
          </a:p>
        </p:txBody>
      </p:sp>
      <p:sp>
        <p:nvSpPr>
          <p:cNvPr id="13" name="Subtitle 3"/>
          <p:cNvSpPr txBox="1">
            <a:spLocks/>
          </p:cNvSpPr>
          <p:nvPr/>
        </p:nvSpPr>
        <p:spPr>
          <a:xfrm>
            <a:off x="2494406" y="1988840"/>
            <a:ext cx="1717554" cy="369681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6213" indent="-176213">
              <a:buFont typeface="Arial" panose="020B0604020202020204" pitchFamily="34" charset="0"/>
              <a:buChar char="•"/>
            </a:pPr>
            <a:r>
              <a:rPr lang="en-GB" sz="1400" dirty="0">
                <a:solidFill>
                  <a:schemeClr val="bg2"/>
                </a:solidFill>
              </a:rPr>
              <a:t>Communication and handover</a:t>
            </a:r>
          </a:p>
          <a:p>
            <a:pPr marL="176213" indent="-176213">
              <a:buFont typeface="Arial" panose="020B0604020202020204" pitchFamily="34" charset="0"/>
              <a:buChar char="•"/>
            </a:pPr>
            <a:r>
              <a:rPr lang="en-GB" sz="1400" dirty="0">
                <a:solidFill>
                  <a:schemeClr val="bg2"/>
                </a:solidFill>
              </a:rPr>
              <a:t>Knowing the patient well </a:t>
            </a:r>
          </a:p>
          <a:p>
            <a:pPr marL="176213" indent="-176213">
              <a:buFont typeface="Arial" panose="020B0604020202020204" pitchFamily="34" charset="0"/>
              <a:buChar char="•"/>
            </a:pPr>
            <a:r>
              <a:rPr lang="en-GB" sz="1400" dirty="0">
                <a:solidFill>
                  <a:schemeClr val="bg2"/>
                </a:solidFill>
              </a:rPr>
              <a:t>Support staff</a:t>
            </a:r>
          </a:p>
          <a:p>
            <a:pPr marL="176213" indent="-176213">
              <a:buFont typeface="Arial" panose="020B0604020202020204" pitchFamily="34" charset="0"/>
              <a:buChar char="•"/>
            </a:pPr>
            <a:r>
              <a:rPr lang="en-GB" sz="1400" dirty="0">
                <a:solidFill>
                  <a:schemeClr val="bg2"/>
                </a:solidFill>
              </a:rPr>
              <a:t>Involving patients and their families</a:t>
            </a:r>
          </a:p>
          <a:p>
            <a:pPr marL="176213" indent="-176213">
              <a:buFont typeface="Arial" panose="020B0604020202020204" pitchFamily="34" charset="0"/>
              <a:buChar char="•"/>
            </a:pPr>
            <a:r>
              <a:rPr lang="en-GB" sz="1400" dirty="0">
                <a:solidFill>
                  <a:schemeClr val="bg2"/>
                </a:solidFill>
              </a:rPr>
              <a:t>Good documentation and care planning</a:t>
            </a:r>
          </a:p>
          <a:p>
            <a:pPr marL="176213" indent="-176213">
              <a:buFont typeface="Arial" panose="020B0604020202020204" pitchFamily="34" charset="0"/>
              <a:buChar char="•"/>
            </a:pPr>
            <a:r>
              <a:rPr lang="en-GB" sz="1400" dirty="0">
                <a:solidFill>
                  <a:schemeClr val="bg2"/>
                </a:solidFill>
              </a:rPr>
              <a:t>Multi-professional team working</a:t>
            </a:r>
          </a:p>
          <a:p>
            <a:pPr marL="342900" indent="-342900">
              <a:buFont typeface="Arial" panose="020B0604020202020204" pitchFamily="34" charset="0"/>
              <a:buChar char="•"/>
            </a:pPr>
            <a:endParaRPr lang="en-GB" sz="1400" dirty="0">
              <a:solidFill>
                <a:schemeClr val="bg2"/>
              </a:solidFill>
            </a:endParaRPr>
          </a:p>
        </p:txBody>
      </p:sp>
      <p:sp>
        <p:nvSpPr>
          <p:cNvPr id="14" name="Subtitle 3"/>
          <p:cNvSpPr txBox="1">
            <a:spLocks/>
          </p:cNvSpPr>
          <p:nvPr/>
        </p:nvSpPr>
        <p:spPr>
          <a:xfrm>
            <a:off x="4608004" y="1988840"/>
            <a:ext cx="1692188" cy="316835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1450" indent="-171450">
              <a:buFont typeface="Arial" panose="020B0604020202020204" pitchFamily="34" charset="0"/>
              <a:buChar char="•"/>
            </a:pPr>
            <a:r>
              <a:rPr lang="en-GB" sz="1400" dirty="0">
                <a:solidFill>
                  <a:schemeClr val="bg2"/>
                </a:solidFill>
              </a:rPr>
              <a:t>Not always knowing the person well enough - their story</a:t>
            </a:r>
          </a:p>
          <a:p>
            <a:pPr marL="171450" indent="-171450">
              <a:buFont typeface="Arial" panose="020B0604020202020204" pitchFamily="34" charset="0"/>
              <a:buChar char="•"/>
            </a:pPr>
            <a:r>
              <a:rPr lang="en-GB" sz="1400" dirty="0">
                <a:solidFill>
                  <a:schemeClr val="bg2"/>
                </a:solidFill>
              </a:rPr>
              <a:t>Not always involving their families</a:t>
            </a:r>
          </a:p>
          <a:p>
            <a:pPr marL="171450" indent="-171450">
              <a:buFont typeface="Arial" panose="020B0604020202020204" pitchFamily="34" charset="0"/>
              <a:buChar char="•"/>
            </a:pPr>
            <a:r>
              <a:rPr lang="en-GB" sz="1400" dirty="0">
                <a:solidFill>
                  <a:schemeClr val="bg2"/>
                </a:solidFill>
              </a:rPr>
              <a:t>Handover and communication between nursing and nursing support staff</a:t>
            </a:r>
          </a:p>
          <a:p>
            <a:pPr marL="171450" indent="-171450">
              <a:buFont typeface="Arial" panose="020B0604020202020204" pitchFamily="34" charset="0"/>
              <a:buChar char="•"/>
            </a:pPr>
            <a:r>
              <a:rPr lang="en-GB" sz="1400" dirty="0">
                <a:solidFill>
                  <a:schemeClr val="bg2"/>
                </a:solidFill>
              </a:rPr>
              <a:t>Ward environment </a:t>
            </a:r>
          </a:p>
          <a:p>
            <a:pPr marL="171450" indent="-171450">
              <a:buFont typeface="Arial" panose="020B0604020202020204" pitchFamily="34" charset="0"/>
              <a:buChar char="•"/>
            </a:pPr>
            <a:r>
              <a:rPr lang="en-GB" sz="1400" dirty="0">
                <a:solidFill>
                  <a:schemeClr val="bg2"/>
                </a:solidFill>
              </a:rPr>
              <a:t>Training</a:t>
            </a:r>
          </a:p>
          <a:p>
            <a:pPr marL="171450" indent="-171450">
              <a:buFont typeface="Arial" panose="020B0604020202020204" pitchFamily="34" charset="0"/>
              <a:buChar char="•"/>
            </a:pPr>
            <a:endParaRPr lang="en-GB" sz="1400" dirty="0">
              <a:solidFill>
                <a:schemeClr val="bg2"/>
              </a:solidFill>
            </a:endParaRPr>
          </a:p>
        </p:txBody>
      </p:sp>
      <p:sp>
        <p:nvSpPr>
          <p:cNvPr id="15" name="Subtitle 2"/>
          <p:cNvSpPr txBox="1">
            <a:spLocks/>
          </p:cNvSpPr>
          <p:nvPr/>
        </p:nvSpPr>
        <p:spPr>
          <a:xfrm>
            <a:off x="6801154" y="1772816"/>
            <a:ext cx="2051366" cy="424847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6213" indent="-176213">
              <a:buFont typeface="Arial" panose="020B0604020202020204" pitchFamily="34" charset="0"/>
              <a:buChar char="•"/>
            </a:pPr>
            <a:r>
              <a:rPr lang="en-GB" sz="1300" dirty="0">
                <a:solidFill>
                  <a:schemeClr val="bg2"/>
                </a:solidFill>
              </a:rPr>
              <a:t>A quiet space for patients if the busy ward setting is causing distress</a:t>
            </a:r>
          </a:p>
          <a:p>
            <a:pPr marL="176213" indent="-176213">
              <a:buFont typeface="Arial" panose="020B0604020202020204" pitchFamily="34" charset="0"/>
              <a:buChar char="•"/>
            </a:pPr>
            <a:r>
              <a:rPr lang="en-GB" sz="1300" dirty="0">
                <a:solidFill>
                  <a:schemeClr val="bg2"/>
                </a:solidFill>
              </a:rPr>
              <a:t>Environmental changes - signs, clocks, music, information resources for families, flexible visiting</a:t>
            </a:r>
          </a:p>
          <a:p>
            <a:pPr marL="176213" indent="-176213">
              <a:buFont typeface="Arial" panose="020B0604020202020204" pitchFamily="34" charset="0"/>
              <a:buChar char="•"/>
            </a:pPr>
            <a:r>
              <a:rPr lang="en-GB" sz="1300" dirty="0">
                <a:solidFill>
                  <a:schemeClr val="bg2"/>
                </a:solidFill>
              </a:rPr>
              <a:t>More training -dementia awareness</a:t>
            </a:r>
          </a:p>
          <a:p>
            <a:pPr marL="176213" indent="-176213">
              <a:buFont typeface="Arial" panose="020B0604020202020204" pitchFamily="34" charset="0"/>
              <a:buChar char="•"/>
            </a:pPr>
            <a:r>
              <a:rPr lang="en-GB" sz="1300" dirty="0">
                <a:solidFill>
                  <a:schemeClr val="bg2"/>
                </a:solidFill>
              </a:rPr>
              <a:t>Activities - reminisce folders </a:t>
            </a:r>
          </a:p>
          <a:p>
            <a:pPr marL="176213" indent="-176213">
              <a:buFont typeface="Arial" panose="020B0604020202020204" pitchFamily="34" charset="0"/>
              <a:buChar char="•"/>
            </a:pPr>
            <a:r>
              <a:rPr lang="en-GB" sz="1300" dirty="0">
                <a:solidFill>
                  <a:schemeClr val="bg2"/>
                </a:solidFill>
              </a:rPr>
              <a:t>Equipment - coloured cutlery, dinnerware and drinking cups</a:t>
            </a:r>
          </a:p>
          <a:p>
            <a:pPr marL="176213" indent="-176213">
              <a:buFont typeface="Arial" panose="020B0604020202020204" pitchFamily="34" charset="0"/>
              <a:buChar char="•"/>
            </a:pPr>
            <a:r>
              <a:rPr lang="en-GB" sz="1300" dirty="0">
                <a:solidFill>
                  <a:schemeClr val="bg2"/>
                </a:solidFill>
              </a:rPr>
              <a:t>An outdoor space</a:t>
            </a:r>
          </a:p>
          <a:p>
            <a:endParaRPr lang="en-GB" sz="1400" dirty="0">
              <a:solidFill>
                <a:schemeClr val="bg2"/>
              </a:solidFill>
            </a:endParaRPr>
          </a:p>
        </p:txBody>
      </p:sp>
      <p:sp>
        <p:nvSpPr>
          <p:cNvPr id="16" name="Title 2"/>
          <p:cNvSpPr txBox="1">
            <a:spLocks/>
          </p:cNvSpPr>
          <p:nvPr/>
        </p:nvSpPr>
        <p:spPr bwMode="auto">
          <a:xfrm>
            <a:off x="467544" y="908720"/>
            <a:ext cx="172819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noAutofit/>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r>
              <a:rPr lang="en-GB" sz="1400" b="0" kern="0" dirty="0"/>
              <a:t>Values clarification - staff said</a:t>
            </a:r>
          </a:p>
        </p:txBody>
      </p:sp>
      <p:sp>
        <p:nvSpPr>
          <p:cNvPr id="17" name="Title 2"/>
          <p:cNvSpPr txBox="1">
            <a:spLocks/>
          </p:cNvSpPr>
          <p:nvPr/>
        </p:nvSpPr>
        <p:spPr>
          <a:xfrm>
            <a:off x="2627784" y="836712"/>
            <a:ext cx="1656184"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baseline="0">
                <a:solidFill>
                  <a:srgbClr val="00B5CC"/>
                </a:solidFill>
                <a:latin typeface="Arial" panose="020B0604020202020204" pitchFamily="34" charset="0"/>
                <a:ea typeface="+mj-ea"/>
                <a:cs typeface="Arial" panose="020B0604020202020204" pitchFamily="34" charset="0"/>
              </a:defRPr>
            </a:lvl1pPr>
          </a:lstStyle>
          <a:p>
            <a:pPr algn="ctr"/>
            <a:r>
              <a:rPr lang="en-GB" sz="1400" dirty="0"/>
              <a:t>Values clarification - enablers identified</a:t>
            </a:r>
          </a:p>
        </p:txBody>
      </p:sp>
      <p:sp>
        <p:nvSpPr>
          <p:cNvPr id="18" name="Title 2"/>
          <p:cNvSpPr txBox="1">
            <a:spLocks/>
          </p:cNvSpPr>
          <p:nvPr/>
        </p:nvSpPr>
        <p:spPr>
          <a:xfrm>
            <a:off x="4499992" y="770143"/>
            <a:ext cx="2016224" cy="10081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baseline="0">
                <a:solidFill>
                  <a:srgbClr val="00B5CC"/>
                </a:solidFill>
                <a:latin typeface="Arial" panose="020B0604020202020204" pitchFamily="34" charset="0"/>
                <a:ea typeface="+mj-ea"/>
                <a:cs typeface="Arial" panose="020B0604020202020204" pitchFamily="34" charset="0"/>
              </a:defRPr>
            </a:lvl1pPr>
          </a:lstStyle>
          <a:p>
            <a:pPr algn="ctr"/>
            <a:r>
              <a:rPr lang="en-GB" sz="1400" dirty="0"/>
              <a:t>Values clarification - inhibiting factors identified </a:t>
            </a:r>
          </a:p>
        </p:txBody>
      </p:sp>
      <p:sp>
        <p:nvSpPr>
          <p:cNvPr id="19" name="Title 1"/>
          <p:cNvSpPr txBox="1">
            <a:spLocks/>
          </p:cNvSpPr>
          <p:nvPr/>
        </p:nvSpPr>
        <p:spPr>
          <a:xfrm>
            <a:off x="6523266" y="836712"/>
            <a:ext cx="2369214" cy="720080"/>
          </a:xfrm>
          <a:prstGeom prst="rect">
            <a:avLst/>
          </a:prstGeom>
        </p:spPr>
        <p:txBody>
          <a:bodyPr vert="horz" lIns="91440" tIns="45720" rIns="91440" bIns="45720" rtlCol="0" anchor="ctr">
            <a:normAutofit fontScale="30000" lnSpcReduction="20000"/>
          </a:bodyPr>
          <a:lstStyle>
            <a:lvl1pPr algn="l" defTabSz="914400" rtl="0" eaLnBrk="1" latinLnBrk="0" hangingPunct="1">
              <a:spcBef>
                <a:spcPct val="0"/>
              </a:spcBef>
              <a:buNone/>
              <a:defRPr sz="4000" kern="1200" baseline="0">
                <a:solidFill>
                  <a:srgbClr val="00B5CC"/>
                </a:solidFill>
                <a:latin typeface="Arial" panose="020B0604020202020204" pitchFamily="34" charset="0"/>
                <a:ea typeface="+mj-ea"/>
                <a:cs typeface="Arial" panose="020B0604020202020204" pitchFamily="34" charset="0"/>
              </a:defRPr>
            </a:lvl1pPr>
          </a:lstStyle>
          <a:p>
            <a:pPr algn="ctr"/>
            <a:r>
              <a:rPr lang="en-GB" dirty="0">
                <a:solidFill>
                  <a:srgbClr val="762872"/>
                </a:solidFill>
              </a:rPr>
              <a:t>We discussed the shared themes and ideas that staff had:  - our action plan…</a:t>
            </a:r>
          </a:p>
        </p:txBody>
      </p:sp>
    </p:spTree>
    <p:extLst>
      <p:ext uri="{BB962C8B-B14F-4D97-AF65-F5344CB8AC3E}">
        <p14:creationId xmlns:p14="http://schemas.microsoft.com/office/powerpoint/2010/main" val="340873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1340767"/>
            <a:ext cx="4896544" cy="4680521"/>
          </a:xfrm>
          <a:prstGeom prst="rect">
            <a:avLst/>
          </a:prstGeom>
          <a:effectLst>
            <a:softEdge rad="31750"/>
          </a:effectLst>
        </p:spPr>
      </p:pic>
      <p:sp>
        <p:nvSpPr>
          <p:cNvPr id="6" name="Isosceles Triangle 5"/>
          <p:cNvSpPr/>
          <p:nvPr/>
        </p:nvSpPr>
        <p:spPr bwMode="auto">
          <a:xfrm rot="18654692">
            <a:off x="943893" y="713364"/>
            <a:ext cx="6246997" cy="3544613"/>
          </a:xfrm>
          <a:prstGeom prst="triangle">
            <a:avLst/>
          </a:prstGeom>
          <a:solidFill>
            <a:schemeClr val="tx1"/>
          </a:solidFill>
          <a:ln w="9525" cap="flat" cmpd="sng" algn="ctr">
            <a:solidFill>
              <a:schemeClr val="tx1"/>
            </a:solidFill>
            <a:prstDash val="solid"/>
            <a:round/>
            <a:headEnd type="none" w="med" len="med"/>
            <a:tailEnd type="none" w="med" len="med"/>
          </a:ln>
          <a:effectLst>
            <a:softEdge rad="3175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7" name="Content Placeholder 2"/>
          <p:cNvSpPr>
            <a:spLocks noGrp="1"/>
          </p:cNvSpPr>
          <p:nvPr>
            <p:ph idx="1"/>
          </p:nvPr>
        </p:nvSpPr>
        <p:spPr>
          <a:xfrm>
            <a:off x="251520" y="1426463"/>
            <a:ext cx="6838528" cy="1151133"/>
          </a:xfrm>
        </p:spPr>
        <p:txBody>
          <a:bodyPr>
            <a:noAutofit/>
          </a:bodyPr>
          <a:lstStyle/>
          <a:p>
            <a:pPr>
              <a:buClr>
                <a:srgbClr val="762872"/>
              </a:buClr>
              <a:buSzPct val="70000"/>
              <a:buFont typeface="Arial" panose="020B0604020202020204" pitchFamily="34" charset="0"/>
              <a:buChar char="►"/>
            </a:pPr>
            <a:r>
              <a:rPr lang="en-GB" sz="1600" dirty="0"/>
              <a:t>Jo (FoNS Practice Development Facilitator) helped to facilitate this group</a:t>
            </a:r>
          </a:p>
          <a:p>
            <a:pPr>
              <a:buClr>
                <a:srgbClr val="762872"/>
              </a:buClr>
              <a:buSzPct val="70000"/>
              <a:buFont typeface="Arial" panose="020B0604020202020204" pitchFamily="34" charset="0"/>
              <a:buChar char="►"/>
            </a:pPr>
            <a:r>
              <a:rPr lang="en-GB" sz="1600" dirty="0"/>
              <a:t>Using a values clarification exercise, we explored with the group </a:t>
            </a:r>
            <a:br>
              <a:rPr lang="en-GB" sz="1600" dirty="0"/>
            </a:br>
            <a:r>
              <a:rPr lang="en-GB" sz="1600" dirty="0"/>
              <a:t>‘what does person-centred care look like?’</a:t>
            </a:r>
          </a:p>
          <a:p>
            <a:pPr>
              <a:buClr>
                <a:srgbClr val="762872"/>
              </a:buClr>
              <a:buSzPct val="70000"/>
              <a:buFont typeface="Arial" panose="020B0604020202020204" pitchFamily="34" charset="0"/>
              <a:buChar char="►"/>
            </a:pPr>
            <a:r>
              <a:rPr lang="en-GB" sz="1600" dirty="0"/>
              <a:t>‘One small change can have an enormous impact’</a:t>
            </a:r>
          </a:p>
        </p:txBody>
      </p:sp>
      <p:sp>
        <p:nvSpPr>
          <p:cNvPr id="8" name="Title 1"/>
          <p:cNvSpPr txBox="1">
            <a:spLocks/>
          </p:cNvSpPr>
          <p:nvPr/>
        </p:nvSpPr>
        <p:spPr bwMode="auto">
          <a:xfrm>
            <a:off x="525016" y="692695"/>
            <a:ext cx="8223448"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normAutofit fontScale="90000"/>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Established a MDT Steering Group: </a:t>
            </a:r>
          </a:p>
        </p:txBody>
      </p:sp>
      <p:sp>
        <p:nvSpPr>
          <p:cNvPr id="10" name="Content Placeholder 2"/>
          <p:cNvSpPr txBox="1">
            <a:spLocks/>
          </p:cNvSpPr>
          <p:nvPr/>
        </p:nvSpPr>
        <p:spPr bwMode="auto">
          <a:xfrm>
            <a:off x="253124" y="2868160"/>
            <a:ext cx="583264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buClr>
                <a:srgbClr val="762872"/>
              </a:buClr>
              <a:buSzPct val="70000"/>
              <a:buFont typeface="Arial" panose="020B0604020202020204" pitchFamily="34" charset="0"/>
              <a:buChar char="►"/>
            </a:pPr>
            <a:r>
              <a:rPr lang="en-GB" sz="1600" kern="0" dirty="0"/>
              <a:t>Some staff had never, in all their years working in healthcare, been asked about person-centred care, what </a:t>
            </a:r>
            <a:br>
              <a:rPr lang="en-GB" sz="1600" kern="0" dirty="0"/>
            </a:br>
            <a:r>
              <a:rPr lang="en-GB" sz="1600" kern="0" dirty="0"/>
              <a:t>it means to them and how they contribute to it!!</a:t>
            </a:r>
          </a:p>
        </p:txBody>
      </p:sp>
      <p:sp>
        <p:nvSpPr>
          <p:cNvPr id="11" name="Content Placeholder 2"/>
          <p:cNvSpPr txBox="1">
            <a:spLocks/>
          </p:cNvSpPr>
          <p:nvPr/>
        </p:nvSpPr>
        <p:spPr bwMode="auto">
          <a:xfrm>
            <a:off x="255007" y="3710843"/>
            <a:ext cx="5400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buClr>
                <a:srgbClr val="762872"/>
              </a:buClr>
              <a:buSzPct val="70000"/>
              <a:buFont typeface="Arial" panose="020B0604020202020204" pitchFamily="34" charset="0"/>
              <a:buChar char="►"/>
            </a:pPr>
            <a:r>
              <a:rPr lang="en-GB" sz="1600" kern="0" dirty="0"/>
              <a:t>Members talked about how their contribution felt valued</a:t>
            </a:r>
          </a:p>
        </p:txBody>
      </p:sp>
      <p:sp>
        <p:nvSpPr>
          <p:cNvPr id="12" name="Content Placeholder 2"/>
          <p:cNvSpPr txBox="1">
            <a:spLocks/>
          </p:cNvSpPr>
          <p:nvPr/>
        </p:nvSpPr>
        <p:spPr bwMode="auto">
          <a:xfrm>
            <a:off x="251520" y="4303700"/>
            <a:ext cx="4385220" cy="31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buClr>
                <a:srgbClr val="762872"/>
              </a:buClr>
              <a:buSzPct val="70000"/>
              <a:buFont typeface="Arial" panose="020B0604020202020204" pitchFamily="34" charset="0"/>
              <a:buChar char="►"/>
            </a:pPr>
            <a:r>
              <a:rPr lang="en-GB" sz="1600" kern="0" dirty="0"/>
              <a:t>Members reflected on the value of ALL our roles in safe, effective person-centred care</a:t>
            </a:r>
          </a:p>
          <a:p>
            <a:pPr>
              <a:buClr>
                <a:srgbClr val="762872"/>
              </a:buClr>
              <a:buFont typeface="Arial" panose="020B0604020202020204" pitchFamily="34" charset="0"/>
              <a:buChar char="►"/>
            </a:pPr>
            <a:r>
              <a:rPr lang="en-GB" sz="1600" kern="0" dirty="0"/>
              <a:t>Steering group met again few months </a:t>
            </a:r>
            <a:br>
              <a:rPr lang="en-GB" sz="1600" kern="0" dirty="0"/>
            </a:br>
            <a:r>
              <a:rPr lang="en-GB" sz="1600" kern="0" dirty="0"/>
              <a:t>later </a:t>
            </a:r>
          </a:p>
        </p:txBody>
      </p:sp>
    </p:spTree>
    <p:extLst>
      <p:ext uri="{BB962C8B-B14F-4D97-AF65-F5344CB8AC3E}">
        <p14:creationId xmlns:p14="http://schemas.microsoft.com/office/powerpoint/2010/main" val="285080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7772400" cy="1021407"/>
          </a:xfrm>
        </p:spPr>
        <p:txBody>
          <a:bodyPr/>
          <a:lstStyle/>
          <a:p>
            <a:r>
              <a:rPr lang="en-GB" dirty="0"/>
              <a:t>Outcomes</a:t>
            </a:r>
          </a:p>
        </p:txBody>
      </p:sp>
      <p:graphicFrame>
        <p:nvGraphicFramePr>
          <p:cNvPr id="4" name="Diagram 3"/>
          <p:cNvGraphicFramePr/>
          <p:nvPr>
            <p:extLst>
              <p:ext uri="{D42A27DB-BD31-4B8C-83A1-F6EECF244321}">
                <p14:modId xmlns:p14="http://schemas.microsoft.com/office/powerpoint/2010/main" val="2966459421"/>
              </p:ext>
            </p:extLst>
          </p:nvPr>
        </p:nvGraphicFramePr>
        <p:xfrm>
          <a:off x="323528" y="1469008"/>
          <a:ext cx="828092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8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 – quick wins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324" y="4111496"/>
            <a:ext cx="3579844" cy="2037947"/>
          </a:xfrm>
          <a:prstGeom prst="rect">
            <a:avLst/>
          </a:prstGeom>
          <a:effectLst>
            <a:glow rad="381000">
              <a:schemeClr val="accent2">
                <a:satMod val="175000"/>
                <a:alpha val="30000"/>
              </a:schemeClr>
            </a:glow>
            <a:softEdge rad="1270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1918478"/>
            <a:ext cx="2232248" cy="2302610"/>
          </a:xfrm>
          <a:prstGeom prst="rect">
            <a:avLst/>
          </a:prstGeom>
          <a:effectLst>
            <a:glow rad="381000">
              <a:schemeClr val="accent1">
                <a:satMod val="175000"/>
                <a:alpha val="30000"/>
              </a:schemeClr>
            </a:glow>
            <a:softEdge rad="1270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299" y="1849399"/>
            <a:ext cx="2715165" cy="2371689"/>
          </a:xfrm>
          <a:prstGeom prst="rect">
            <a:avLst/>
          </a:prstGeom>
          <a:effectLst>
            <a:glow rad="381000">
              <a:srgbClr val="92D050">
                <a:alpha val="30000"/>
              </a:srgbClr>
            </a:glow>
            <a:softEdge rad="127000"/>
          </a:effectLst>
        </p:spPr>
      </p:pic>
      <p:sp>
        <p:nvSpPr>
          <p:cNvPr id="7" name="Content Placeholder 2"/>
          <p:cNvSpPr>
            <a:spLocks noGrp="1"/>
          </p:cNvSpPr>
          <p:nvPr>
            <p:ph idx="1"/>
          </p:nvPr>
        </p:nvSpPr>
        <p:spPr>
          <a:xfrm>
            <a:off x="2483768" y="1628800"/>
            <a:ext cx="3549531" cy="4752528"/>
          </a:xfrm>
        </p:spPr>
        <p:txBody>
          <a:bodyPr>
            <a:noAutofit/>
          </a:bodyPr>
          <a:lstStyle/>
          <a:p>
            <a:pPr marL="0" indent="0" algn="ctr">
              <a:buClr>
                <a:srgbClr val="8E3089"/>
              </a:buClr>
              <a:buNone/>
            </a:pPr>
            <a:endParaRPr lang="en-GB" sz="2000" dirty="0"/>
          </a:p>
          <a:p>
            <a:pPr marL="0" indent="0" algn="ctr">
              <a:buClr>
                <a:srgbClr val="8E3089"/>
              </a:buClr>
              <a:buNone/>
            </a:pPr>
            <a:r>
              <a:rPr lang="en-GB" sz="2000" dirty="0"/>
              <a:t>Quick wins like environmental changes (such as clear signage) and dementia friendly crockery kept up the team spirit and momentum of the project</a:t>
            </a:r>
          </a:p>
        </p:txBody>
      </p:sp>
    </p:spTree>
    <p:extLst>
      <p:ext uri="{BB962C8B-B14F-4D97-AF65-F5344CB8AC3E}">
        <p14:creationId xmlns:p14="http://schemas.microsoft.com/office/powerpoint/2010/main" val="48950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 – quick wins</a:t>
            </a:r>
          </a:p>
        </p:txBody>
      </p:sp>
      <p:sp>
        <p:nvSpPr>
          <p:cNvPr id="7" name="Content Placeholder 2"/>
          <p:cNvSpPr>
            <a:spLocks noGrp="1"/>
          </p:cNvSpPr>
          <p:nvPr>
            <p:ph idx="1"/>
          </p:nvPr>
        </p:nvSpPr>
        <p:spPr>
          <a:xfrm>
            <a:off x="323529" y="1988840"/>
            <a:ext cx="3168352" cy="4968552"/>
          </a:xfrm>
        </p:spPr>
        <p:txBody>
          <a:bodyPr>
            <a:noAutofit/>
          </a:bodyPr>
          <a:lstStyle/>
          <a:p>
            <a:pPr marL="0" indent="0" algn="ctr">
              <a:buClr>
                <a:srgbClr val="8E3089"/>
              </a:buClr>
              <a:buNone/>
            </a:pPr>
            <a:endParaRPr lang="en-GB" sz="2000" dirty="0"/>
          </a:p>
          <a:p>
            <a:pPr marL="0" indent="0" algn="ctr">
              <a:buClr>
                <a:srgbClr val="8E3089"/>
              </a:buClr>
              <a:buNone/>
            </a:pPr>
            <a:r>
              <a:rPr lang="en-GB" sz="2000" dirty="0"/>
              <a:t>Reminisce folders were developed to use as a communication tool and to stimulate conversation for staff and for relatives when engaging with people living with dementia</a:t>
            </a:r>
          </a:p>
          <a:p>
            <a:pPr marL="0" indent="0" algn="ctr">
              <a:buClr>
                <a:srgbClr val="8E3089"/>
              </a:buClr>
              <a:buNone/>
            </a:pPr>
            <a:endParaRPr lang="en-GB" sz="2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844824"/>
            <a:ext cx="4919640" cy="3672408"/>
          </a:xfrm>
          <a:prstGeom prst="rect">
            <a:avLst/>
          </a:prstGeom>
          <a:noFill/>
          <a:ln>
            <a:noFill/>
          </a:ln>
          <a:effectLst>
            <a:glow rad="419100">
              <a:schemeClr val="accent1">
                <a:satMod val="175000"/>
                <a:alpha val="17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31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4248472"/>
          </a:xfrm>
        </p:spPr>
        <p:txBody>
          <a:bodyPr numCol="2">
            <a:normAutofit/>
          </a:bodyPr>
          <a:lstStyle/>
          <a:p>
            <a:pPr>
              <a:buClr>
                <a:srgbClr val="762872"/>
              </a:buClr>
              <a:buSzPct val="70000"/>
              <a:buFont typeface="Arial" panose="020B0604020202020204" pitchFamily="34" charset="0"/>
              <a:buChar char="►"/>
            </a:pPr>
            <a:r>
              <a:rPr lang="en-GB" sz="2000" dirty="0"/>
              <a:t>Our shared vision - create a quiet space on ward for patients who may become distressed</a:t>
            </a:r>
          </a:p>
          <a:p>
            <a:pPr>
              <a:buClr>
                <a:srgbClr val="762872"/>
              </a:buClr>
              <a:buSzPct val="70000"/>
              <a:buFont typeface="Arial" panose="020B0604020202020204" pitchFamily="34" charset="0"/>
              <a:buChar char="►"/>
            </a:pPr>
            <a:r>
              <a:rPr lang="en-GB" sz="2000" dirty="0"/>
              <a:t>Visible to the eye but not obvious!</a:t>
            </a:r>
          </a:p>
          <a:p>
            <a:pPr>
              <a:buClr>
                <a:srgbClr val="762872"/>
              </a:buClr>
              <a:buSzPct val="70000"/>
              <a:buFont typeface="Arial" panose="020B0604020202020204" pitchFamily="34" charset="0"/>
              <a:buChar char="►"/>
            </a:pPr>
            <a:r>
              <a:rPr lang="en-GB" sz="2000" dirty="0"/>
              <a:t>After negotiation and patience we secured the room</a:t>
            </a:r>
          </a:p>
          <a:p>
            <a:pPr>
              <a:buClr>
                <a:srgbClr val="762872"/>
              </a:buClr>
              <a:buSzPct val="70000"/>
              <a:buFont typeface="Arial" panose="020B0604020202020204" pitchFamily="34" charset="0"/>
              <a:buChar char="►"/>
            </a:pPr>
            <a:r>
              <a:rPr lang="en-GB" sz="2000" dirty="0"/>
              <a:t>We involved all the staff in naming the room … the winner received an Easter egg!</a:t>
            </a:r>
          </a:p>
          <a:p>
            <a:pPr>
              <a:buClr>
                <a:srgbClr val="762872"/>
              </a:buClr>
              <a:buSzPct val="70000"/>
              <a:buFont typeface="Arial" panose="020B0604020202020204" pitchFamily="34" charset="0"/>
              <a:buChar char="►"/>
            </a:pPr>
            <a:r>
              <a:rPr lang="en-GB" sz="2000" dirty="0"/>
              <a:t>We used some of the FoNS bursary to refurbish the room</a:t>
            </a:r>
          </a:p>
        </p:txBody>
      </p:sp>
      <p:pic>
        <p:nvPicPr>
          <p:cNvPr id="5" name="Picture 2" descr="C:\Users\wilma.wilson\AppData\Local\Microsoft\Windows\Temporary Internet Files\Content.IE5\X142C7DR\FullSizeRend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772816"/>
            <a:ext cx="3299735" cy="3371081"/>
          </a:xfrm>
          <a:prstGeom prst="rect">
            <a:avLst/>
          </a:prstGeom>
          <a:noFill/>
          <a:effectLst>
            <a:glow rad="431800">
              <a:schemeClr val="accent1">
                <a:satMod val="175000"/>
                <a:alpha val="28000"/>
              </a:schemeClr>
            </a:glow>
            <a:softEdge rad="63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23528" y="692696"/>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Next steps – small steps</a:t>
            </a:r>
          </a:p>
        </p:txBody>
      </p:sp>
      <p:sp>
        <p:nvSpPr>
          <p:cNvPr id="9" name="TextBox 8"/>
          <p:cNvSpPr txBox="1"/>
          <p:nvPr/>
        </p:nvSpPr>
        <p:spPr>
          <a:xfrm>
            <a:off x="611560" y="5395282"/>
            <a:ext cx="7056784" cy="553998"/>
          </a:xfrm>
          <a:prstGeom prst="rect">
            <a:avLst/>
          </a:prstGeom>
          <a:noFill/>
        </p:spPr>
        <p:txBody>
          <a:bodyPr wrap="square" rtlCol="0">
            <a:spAutoFit/>
          </a:bodyPr>
          <a:lstStyle/>
          <a:p>
            <a:r>
              <a:rPr lang="en-GB" sz="3000" b="1" dirty="0">
                <a:solidFill>
                  <a:schemeClr val="accent2">
                    <a:lumMod val="50000"/>
                  </a:schemeClr>
                </a:solidFill>
                <a:latin typeface="+mn-lt"/>
              </a:rPr>
              <a:t>BUTTERFLY HAVEN WAS CREATED</a:t>
            </a:r>
          </a:p>
        </p:txBody>
      </p:sp>
      <p:sp>
        <p:nvSpPr>
          <p:cNvPr id="10" name="Right Arrow 9"/>
          <p:cNvSpPr/>
          <p:nvPr/>
        </p:nvSpPr>
        <p:spPr bwMode="auto">
          <a:xfrm>
            <a:off x="7380312" y="5384249"/>
            <a:ext cx="1296144" cy="637039"/>
          </a:xfrm>
          <a:prstGeom prst="rightArrow">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accent2">
                  <a:lumMod val="50000"/>
                </a:schemeClr>
              </a:solidFill>
              <a:effectLst/>
              <a:latin typeface="Times New Roman" charset="0"/>
            </a:endParaRPr>
          </a:p>
        </p:txBody>
      </p:sp>
    </p:spTree>
    <p:extLst>
      <p:ext uri="{BB962C8B-B14F-4D97-AF65-F5344CB8AC3E}">
        <p14:creationId xmlns:p14="http://schemas.microsoft.com/office/powerpoint/2010/main" val="400130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23528" y="692696"/>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Next steps – small steps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38" y="1628800"/>
            <a:ext cx="3734814" cy="4236571"/>
          </a:xfrm>
          <a:prstGeom prst="rect">
            <a:avLst/>
          </a:prstGeom>
          <a:effectLst>
            <a:glow rad="304800">
              <a:schemeClr val="accent1">
                <a:satMod val="175000"/>
                <a:alpha val="23000"/>
              </a:schemeClr>
            </a:glow>
            <a:softEdge rad="3175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725" y="1628800"/>
            <a:ext cx="4166599" cy="2232248"/>
          </a:xfrm>
          <a:prstGeom prst="rect">
            <a:avLst/>
          </a:prstGeom>
          <a:effectLst>
            <a:glow rad="330200">
              <a:schemeClr val="accent1">
                <a:satMod val="175000"/>
                <a:alpha val="26000"/>
              </a:schemeClr>
            </a:glow>
            <a:softEdge rad="63500"/>
          </a:effectLst>
        </p:spPr>
      </p:pic>
      <p:pic>
        <p:nvPicPr>
          <p:cNvPr id="14" name="Picture 2" descr="https://i.pinimg.com/originals/ca/97/c8/ca97c824c585ea70d53b73df6827023c.png"/>
          <p:cNvPicPr>
            <a:picLocks noChangeAspect="1" noChangeArrowheads="1"/>
          </p:cNvPicPr>
          <p:nvPr/>
        </p:nvPicPr>
        <p:blipFill>
          <a:blip r:embed="rId4">
            <a:extLst>
              <a:ext uri="{BEBA8EAE-BF5A-486C-A8C5-ECC9F3942E4B}">
                <a14:imgProps xmlns:a14="http://schemas.microsoft.com/office/drawing/2010/main">
                  <a14:imgLayer r:embed="rId5">
                    <a14:imgEffect>
                      <a14:artisticCrisscrossEtching trans="15000" pressure="0"/>
                    </a14:imgEffect>
                  </a14:imgLayer>
                </a14:imgProps>
              </a:ext>
              <a:ext uri="{28A0092B-C50C-407E-A947-70E740481C1C}">
                <a14:useLocalDpi xmlns:a14="http://schemas.microsoft.com/office/drawing/2010/main" val="0"/>
              </a:ext>
            </a:extLst>
          </a:blip>
          <a:srcRect/>
          <a:stretch>
            <a:fillRect/>
          </a:stretch>
        </p:blipFill>
        <p:spPr bwMode="auto">
          <a:xfrm rot="20272190">
            <a:off x="4923081" y="2860192"/>
            <a:ext cx="4155707" cy="34412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20996320">
            <a:off x="4563286" y="3924950"/>
            <a:ext cx="3662692" cy="1938992"/>
          </a:xfrm>
          <a:prstGeom prst="rect">
            <a:avLst/>
          </a:prstGeom>
          <a:noFill/>
        </p:spPr>
        <p:txBody>
          <a:bodyPr wrap="square" rtlCol="0">
            <a:spAutoFit/>
          </a:bodyPr>
          <a:lstStyle/>
          <a:p>
            <a:pPr algn="ctr"/>
            <a:r>
              <a:rPr lang="en-GB" sz="6000" b="1" dirty="0">
                <a:solidFill>
                  <a:srgbClr val="002060"/>
                </a:solidFill>
                <a:latin typeface="Script MT Bold" panose="03040602040607080904" pitchFamily="66" charset="0"/>
              </a:rPr>
              <a:t>Butterfly Haven</a:t>
            </a:r>
          </a:p>
        </p:txBody>
      </p:sp>
    </p:spTree>
    <p:extLst>
      <p:ext uri="{BB962C8B-B14F-4D97-AF65-F5344CB8AC3E}">
        <p14:creationId xmlns:p14="http://schemas.microsoft.com/office/powerpoint/2010/main" val="418588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8" y="692696"/>
            <a:ext cx="3326904" cy="1512169"/>
          </a:xfrm>
        </p:spPr>
        <p:txBody>
          <a:bodyPr/>
          <a:lstStyle/>
          <a:p>
            <a:r>
              <a:rPr lang="en-GB" dirty="0"/>
              <a:t>Next steps – big leaps!</a:t>
            </a:r>
          </a:p>
        </p:txBody>
      </p:sp>
      <p:graphicFrame>
        <p:nvGraphicFramePr>
          <p:cNvPr id="6" name="Diagram 5"/>
          <p:cNvGraphicFramePr/>
          <p:nvPr>
            <p:extLst>
              <p:ext uri="{D42A27DB-BD31-4B8C-83A1-F6EECF244321}">
                <p14:modId xmlns:p14="http://schemas.microsoft.com/office/powerpoint/2010/main" val="3596236161"/>
              </p:ext>
            </p:extLst>
          </p:nvPr>
        </p:nvGraphicFramePr>
        <p:xfrm>
          <a:off x="1331640" y="836712"/>
          <a:ext cx="68407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sosceles Triangle 6"/>
          <p:cNvSpPr/>
          <p:nvPr/>
        </p:nvSpPr>
        <p:spPr bwMode="auto">
          <a:xfrm>
            <a:off x="467544" y="3068960"/>
            <a:ext cx="3384376" cy="2952328"/>
          </a:xfrm>
          <a:prstGeom prst="triangle">
            <a:avLst/>
          </a:prstGeom>
          <a:solidFill>
            <a:srgbClr val="F078D1">
              <a:alpha val="64000"/>
            </a:srgbClr>
          </a:solidFill>
          <a:ln w="9525" cap="flat" cmpd="sng" algn="ctr">
            <a:solidFill>
              <a:schemeClr val="tx1"/>
            </a:solidFill>
            <a:prstDash val="solid"/>
            <a:round/>
            <a:headEnd type="none" w="med" len="med"/>
            <a:tailEnd type="none" w="med" len="med"/>
          </a:ln>
          <a:effectLst>
            <a:softEdge rad="1270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FD4DF5"/>
              </a:solidFill>
              <a:effectLst/>
              <a:latin typeface="Times New Roman" charset="0"/>
            </a:endParaRPr>
          </a:p>
        </p:txBody>
      </p:sp>
      <p:sp>
        <p:nvSpPr>
          <p:cNvPr id="8" name="TextBox 7"/>
          <p:cNvSpPr txBox="1"/>
          <p:nvPr/>
        </p:nvSpPr>
        <p:spPr>
          <a:xfrm>
            <a:off x="395536" y="2272223"/>
            <a:ext cx="3096344" cy="2492990"/>
          </a:xfrm>
          <a:prstGeom prst="rect">
            <a:avLst/>
          </a:prstGeom>
          <a:noFill/>
        </p:spPr>
        <p:txBody>
          <a:bodyPr wrap="square" rtlCol="0">
            <a:spAutoFit/>
          </a:bodyPr>
          <a:lstStyle/>
          <a:p>
            <a:pPr algn="ctr"/>
            <a:r>
              <a:rPr lang="en-GB" sz="2600" b="1" dirty="0">
                <a:solidFill>
                  <a:srgbClr val="002060"/>
                </a:solidFill>
                <a:latin typeface="+mn-lt"/>
              </a:rPr>
              <a:t>Develop the role of the Dementia Companion:          a new, innovative role</a:t>
            </a:r>
          </a:p>
          <a:p>
            <a:pPr algn="ctr"/>
            <a:endParaRPr lang="en-GB" sz="2600" b="1" dirty="0">
              <a:solidFill>
                <a:srgbClr val="002060"/>
              </a:solidFill>
              <a:latin typeface="+mn-lt"/>
            </a:endParaRPr>
          </a:p>
        </p:txBody>
      </p:sp>
    </p:spTree>
    <p:extLst>
      <p:ext uri="{BB962C8B-B14F-4D97-AF65-F5344CB8AC3E}">
        <p14:creationId xmlns:p14="http://schemas.microsoft.com/office/powerpoint/2010/main" val="60423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mentia Companion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3445" y="2924944"/>
            <a:ext cx="3666747" cy="2448272"/>
          </a:xfrm>
          <a:prstGeom prst="rect">
            <a:avLst/>
          </a:prstGeom>
          <a:noFill/>
          <a:ln>
            <a:noFill/>
          </a:ln>
          <a:effectLst>
            <a:softEdge rad="127000"/>
          </a:effectLst>
        </p:spPr>
      </p:pic>
      <p:graphicFrame>
        <p:nvGraphicFramePr>
          <p:cNvPr id="7" name="Diagram 6"/>
          <p:cNvGraphicFramePr/>
          <p:nvPr>
            <p:extLst>
              <p:ext uri="{D42A27DB-BD31-4B8C-83A1-F6EECF244321}">
                <p14:modId xmlns:p14="http://schemas.microsoft.com/office/powerpoint/2010/main" val="3131764830"/>
              </p:ext>
            </p:extLst>
          </p:nvPr>
        </p:nvGraphicFramePr>
        <p:xfrm>
          <a:off x="323528" y="1484784"/>
          <a:ext cx="85689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381000" y="692696"/>
            <a:ext cx="7772400" cy="1021407"/>
          </a:xfrm>
        </p:spPr>
        <p:txBody>
          <a:bodyPr/>
          <a:lstStyle/>
          <a:p>
            <a:r>
              <a:rPr lang="en-GB" sz="3600" dirty="0"/>
              <a:t>Role of the Dementia Companion</a:t>
            </a:r>
          </a:p>
        </p:txBody>
      </p:sp>
    </p:spTree>
    <p:extLst>
      <p:ext uri="{BB962C8B-B14F-4D97-AF65-F5344CB8AC3E}">
        <p14:creationId xmlns:p14="http://schemas.microsoft.com/office/powerpoint/2010/main" val="351050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256584"/>
          </a:xfrm>
          <a:prstGeom prst="rect">
            <a:avLst/>
          </a:prstGeom>
        </p:spPr>
      </p:pic>
      <p:sp>
        <p:nvSpPr>
          <p:cNvPr id="10" name="Title 1"/>
          <p:cNvSpPr txBox="1">
            <a:spLocks/>
          </p:cNvSpPr>
          <p:nvPr/>
        </p:nvSpPr>
        <p:spPr bwMode="auto">
          <a:xfrm>
            <a:off x="183976" y="758057"/>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normAutofit fontScale="92500" lnSpcReduction="10000"/>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r>
              <a:rPr lang="en-GB" sz="3500" kern="0" dirty="0"/>
              <a:t>Training and Induction for the Dementia Companion role</a:t>
            </a:r>
            <a:endParaRPr lang="en-GB" kern="0" dirty="0"/>
          </a:p>
        </p:txBody>
      </p:sp>
      <p:sp>
        <p:nvSpPr>
          <p:cNvPr id="11" name="Content Placeholder 2"/>
          <p:cNvSpPr txBox="1">
            <a:spLocks/>
          </p:cNvSpPr>
          <p:nvPr/>
        </p:nvSpPr>
        <p:spPr bwMode="auto">
          <a:xfrm>
            <a:off x="971600" y="1700808"/>
            <a:ext cx="69847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buClr>
                <a:srgbClr val="762872"/>
              </a:buClr>
              <a:buSzPct val="70000"/>
              <a:buFont typeface="Arial" panose="020B0604020202020204" pitchFamily="34" charset="0"/>
              <a:buChar char="►"/>
            </a:pPr>
            <a:r>
              <a:rPr lang="en-GB" sz="2000" kern="0" dirty="0"/>
              <a:t>Ward Induction and full support of practice development facilitators, ward sisters, nursing team</a:t>
            </a:r>
          </a:p>
          <a:p>
            <a:pPr>
              <a:buClr>
                <a:srgbClr val="762872"/>
              </a:buClr>
              <a:buSzPct val="70000"/>
              <a:buFont typeface="Arial" panose="020B0604020202020204" pitchFamily="34" charset="0"/>
              <a:buChar char="►"/>
            </a:pPr>
            <a:r>
              <a:rPr lang="en-GB" sz="2000" kern="0" dirty="0"/>
              <a:t>Mandatory training: Basic Life Support (BLS), Infection Prevention and Control (IPC), Falls awareness, Safe patient moving and handling</a:t>
            </a:r>
          </a:p>
          <a:p>
            <a:pPr>
              <a:buClr>
                <a:srgbClr val="762872"/>
              </a:buClr>
              <a:buSzPct val="70000"/>
              <a:buFont typeface="Arial" panose="020B0604020202020204" pitchFamily="34" charset="0"/>
              <a:buChar char="►"/>
            </a:pPr>
            <a:r>
              <a:rPr lang="en-GB" sz="2000" kern="0" dirty="0"/>
              <a:t>Dementia awareness programme</a:t>
            </a:r>
          </a:p>
          <a:p>
            <a:pPr>
              <a:buClr>
                <a:srgbClr val="762872"/>
              </a:buClr>
              <a:buSzPct val="70000"/>
              <a:buFont typeface="Arial" panose="020B0604020202020204" pitchFamily="34" charset="0"/>
              <a:buChar char="►"/>
            </a:pPr>
            <a:r>
              <a:rPr lang="en-GB" sz="2000" kern="0" dirty="0"/>
              <a:t>Reflective learning sessions and peer support </a:t>
            </a:r>
          </a:p>
          <a:p>
            <a:pPr>
              <a:buClr>
                <a:srgbClr val="762872"/>
              </a:buClr>
              <a:buSzPct val="70000"/>
              <a:buFont typeface="Arial" panose="020B0604020202020204" pitchFamily="34" charset="0"/>
              <a:buChar char="►"/>
            </a:pPr>
            <a:r>
              <a:rPr lang="en-GB" sz="2000" kern="0" dirty="0"/>
              <a:t>Further training identified - dysphagia training and vulnerable adult/safeguard training</a:t>
            </a:r>
          </a:p>
          <a:p>
            <a:pPr>
              <a:buClr>
                <a:srgbClr val="762872"/>
              </a:buClr>
              <a:buSzPct val="70000"/>
              <a:buFont typeface="Arial" panose="020B0604020202020204" pitchFamily="34" charset="0"/>
              <a:buChar char="►"/>
            </a:pPr>
            <a:r>
              <a:rPr lang="en-GB" sz="2000" kern="0" dirty="0"/>
              <a:t>Collaboration with trust colleagues, Clinical Education Centre (CEC) and Alzheimer's Society</a:t>
            </a:r>
          </a:p>
          <a:p>
            <a:pPr>
              <a:buClr>
                <a:srgbClr val="762872"/>
              </a:buClr>
              <a:buSzPct val="70000"/>
              <a:buFont typeface="Arial" panose="020B0604020202020204" pitchFamily="34" charset="0"/>
              <a:buChar char="►"/>
            </a:pPr>
            <a:r>
              <a:rPr lang="en-GB" sz="2000" kern="0" dirty="0"/>
              <a:t>Dementia Learning and Development Framework (Department of Health, Social Services and Public Safety (DPSSPS), 2016. Belfast.</a:t>
            </a:r>
          </a:p>
        </p:txBody>
      </p:sp>
    </p:spTree>
    <p:extLst>
      <p:ext uri="{BB962C8B-B14F-4D97-AF65-F5344CB8AC3E}">
        <p14:creationId xmlns:p14="http://schemas.microsoft.com/office/powerpoint/2010/main" val="398752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trans="20000" pressure="7"/>
                    </a14:imgEffect>
                  </a14:imgLayer>
                </a14:imgProps>
              </a:ext>
              <a:ext uri="{28A0092B-C50C-407E-A947-70E740481C1C}">
                <a14:useLocalDpi xmlns:a14="http://schemas.microsoft.com/office/drawing/2010/main" val="0"/>
              </a:ext>
            </a:extLst>
          </a:blip>
          <a:srcRect/>
          <a:stretch>
            <a:fillRect/>
          </a:stretch>
        </p:blipFill>
        <p:spPr bwMode="auto">
          <a:xfrm>
            <a:off x="395061" y="1124744"/>
            <a:ext cx="8353403" cy="4752528"/>
          </a:xfrm>
          <a:prstGeom prst="rect">
            <a:avLst/>
          </a:prstGeom>
          <a:solidFill>
            <a:srgbClr val="92D050"/>
          </a:solidFill>
        </p:spPr>
      </p:pic>
      <p:sp>
        <p:nvSpPr>
          <p:cNvPr id="5" name="Subtitle 2"/>
          <p:cNvSpPr txBox="1">
            <a:spLocks/>
          </p:cNvSpPr>
          <p:nvPr/>
        </p:nvSpPr>
        <p:spPr bwMode="auto">
          <a:xfrm>
            <a:off x="2627784" y="2276872"/>
            <a:ext cx="61926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buClr>
                <a:srgbClr val="8E3089"/>
              </a:buClr>
              <a:buSzPct val="100000"/>
              <a:buFont typeface="Arial" panose="020B0604020202020204" pitchFamily="34" charset="0"/>
              <a:buChar char="►"/>
            </a:pPr>
            <a:r>
              <a:rPr lang="en-US" sz="2400" kern="0" dirty="0"/>
              <a:t>1 of 5 Health and Social Care Trusts in N.I.</a:t>
            </a:r>
          </a:p>
          <a:p>
            <a:pPr>
              <a:buClr>
                <a:srgbClr val="8E3089"/>
              </a:buClr>
              <a:buSzPct val="100000"/>
              <a:buFont typeface="Arial" panose="020B0604020202020204" pitchFamily="34" charset="0"/>
              <a:buChar char="►"/>
            </a:pPr>
            <a:r>
              <a:rPr lang="en-US" sz="2400" kern="0" dirty="0"/>
              <a:t>471,000  population </a:t>
            </a:r>
          </a:p>
          <a:p>
            <a:pPr>
              <a:buClr>
                <a:srgbClr val="8E3089"/>
              </a:buClr>
              <a:buSzPct val="100000"/>
              <a:buFont typeface="Arial" panose="020B0604020202020204" pitchFamily="34" charset="0"/>
              <a:buChar char="►"/>
            </a:pPr>
            <a:r>
              <a:rPr lang="en-US" sz="2400" kern="0" dirty="0"/>
              <a:t>Largest geographical trust in Northern Ireland</a:t>
            </a:r>
          </a:p>
          <a:p>
            <a:pPr>
              <a:buClr>
                <a:srgbClr val="8E3089"/>
              </a:buClr>
              <a:buSzPct val="100000"/>
              <a:buFont typeface="Arial" panose="020B0604020202020204" pitchFamily="34" charset="0"/>
              <a:buChar char="►"/>
            </a:pPr>
            <a:r>
              <a:rPr lang="en-US" sz="2400" kern="0" dirty="0"/>
              <a:t>2,494 registered nursing beds in Private Nursing Homes (PNH)</a:t>
            </a:r>
            <a:endParaRPr lang="en-GB" sz="2400" kern="0" dirty="0"/>
          </a:p>
        </p:txBody>
      </p:sp>
      <p:sp>
        <p:nvSpPr>
          <p:cNvPr id="6" name="Title 1"/>
          <p:cNvSpPr txBox="1">
            <a:spLocks/>
          </p:cNvSpPr>
          <p:nvPr/>
        </p:nvSpPr>
        <p:spPr bwMode="auto">
          <a:xfrm>
            <a:off x="1768152" y="908720"/>
            <a:ext cx="77724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normAutofit/>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r>
              <a:rPr lang="en-GB" sz="3200" u="sng" kern="0" dirty="0">
                <a:solidFill>
                  <a:srgbClr val="009BB0"/>
                </a:solidFill>
              </a:rPr>
              <a:t>The Northern HSC Trust</a:t>
            </a:r>
          </a:p>
        </p:txBody>
      </p:sp>
    </p:spTree>
    <p:extLst>
      <p:ext uri="{BB962C8B-B14F-4D97-AF65-F5344CB8AC3E}">
        <p14:creationId xmlns:p14="http://schemas.microsoft.com/office/powerpoint/2010/main" val="246168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risscrossEtching trans="35000" pressure="14"/>
                    </a14:imgEffect>
                  </a14:imgLayer>
                </a14:imgProps>
              </a:ext>
              <a:ext uri="{28A0092B-C50C-407E-A947-70E740481C1C}">
                <a14:useLocalDpi xmlns:a14="http://schemas.microsoft.com/office/drawing/2010/main" val="0"/>
              </a:ext>
            </a:extLst>
          </a:blip>
          <a:stretch>
            <a:fillRect/>
          </a:stretch>
        </p:blipFill>
        <p:spPr>
          <a:xfrm>
            <a:off x="6052886" y="1203398"/>
            <a:ext cx="2839594" cy="4646489"/>
          </a:xfrm>
          <a:prstGeom prst="rect">
            <a:avLst/>
          </a:prstGeom>
          <a:effectLst>
            <a:softEdge rad="63500"/>
          </a:effectLst>
        </p:spPr>
      </p:pic>
      <p:sp>
        <p:nvSpPr>
          <p:cNvPr id="5" name="Title 1"/>
          <p:cNvSpPr txBox="1">
            <a:spLocks/>
          </p:cNvSpPr>
          <p:nvPr/>
        </p:nvSpPr>
        <p:spPr bwMode="auto">
          <a:xfrm>
            <a:off x="251520" y="692696"/>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Evaluation of the role: </a:t>
            </a:r>
          </a:p>
        </p:txBody>
      </p:sp>
      <p:sp>
        <p:nvSpPr>
          <p:cNvPr id="7" name="Content Placeholder 2"/>
          <p:cNvSpPr txBox="1">
            <a:spLocks/>
          </p:cNvSpPr>
          <p:nvPr/>
        </p:nvSpPr>
        <p:spPr bwMode="auto">
          <a:xfrm>
            <a:off x="395536" y="1556792"/>
            <a:ext cx="6048672" cy="41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Clr>
                <a:srgbClr val="8E3089"/>
              </a:buClr>
              <a:buSzPct val="70000"/>
              <a:buNone/>
            </a:pPr>
            <a:r>
              <a:rPr lang="en-GB" sz="2000" u="sng" kern="0" dirty="0"/>
              <a:t>Qualitative:</a:t>
            </a:r>
          </a:p>
          <a:p>
            <a:pPr>
              <a:buClr>
                <a:srgbClr val="8E3089"/>
              </a:buClr>
              <a:buSzPct val="70000"/>
              <a:buFont typeface="Arial" panose="020B0604020202020204" pitchFamily="34" charset="0"/>
              <a:buChar char="►"/>
            </a:pPr>
            <a:r>
              <a:rPr lang="en-GB" sz="2000" kern="0" dirty="0"/>
              <a:t>Patient and family experiences and feedback</a:t>
            </a:r>
          </a:p>
          <a:p>
            <a:pPr>
              <a:buClr>
                <a:srgbClr val="8E3089"/>
              </a:buClr>
              <a:buSzPct val="70000"/>
              <a:buFont typeface="Arial" panose="020B0604020202020204" pitchFamily="34" charset="0"/>
              <a:buChar char="►"/>
            </a:pPr>
            <a:r>
              <a:rPr lang="en-GB" sz="2000" kern="0" dirty="0"/>
              <a:t>Staff experiences and feedback</a:t>
            </a:r>
          </a:p>
          <a:p>
            <a:pPr>
              <a:buClr>
                <a:srgbClr val="8E3089"/>
              </a:buClr>
              <a:buSzPct val="70000"/>
              <a:buFont typeface="Arial" panose="020B0604020202020204" pitchFamily="34" charset="0"/>
              <a:buChar char="►"/>
            </a:pPr>
            <a:r>
              <a:rPr lang="en-GB" sz="2000" kern="0" dirty="0"/>
              <a:t>Dementia Companion experiences and stories</a:t>
            </a:r>
          </a:p>
          <a:p>
            <a:pPr>
              <a:buClr>
                <a:srgbClr val="8E3089"/>
              </a:buClr>
              <a:buSzPct val="70000"/>
              <a:buFont typeface="Arial" panose="020B0604020202020204" pitchFamily="34" charset="0"/>
              <a:buChar char="►"/>
            </a:pPr>
            <a:r>
              <a:rPr lang="en-GB" sz="2000" kern="0" dirty="0"/>
              <a:t>Influential work of </a:t>
            </a:r>
            <a:r>
              <a:rPr lang="en-GB" sz="2000" kern="0" dirty="0" err="1"/>
              <a:t>Kitwood</a:t>
            </a:r>
            <a:r>
              <a:rPr lang="en-GB" sz="2000" kern="0" dirty="0"/>
              <a:t> (1997) and more recent research</a:t>
            </a:r>
          </a:p>
          <a:p>
            <a:pPr marL="0" indent="0">
              <a:buClr>
                <a:srgbClr val="8E3089"/>
              </a:buClr>
              <a:buSzPct val="70000"/>
              <a:buNone/>
            </a:pPr>
            <a:endParaRPr lang="en-GB" sz="2000" u="sng" kern="0" dirty="0"/>
          </a:p>
          <a:p>
            <a:pPr marL="0" indent="0">
              <a:buClr>
                <a:srgbClr val="8E3089"/>
              </a:buClr>
              <a:buSzPct val="70000"/>
              <a:buNone/>
            </a:pPr>
            <a:r>
              <a:rPr lang="en-GB" sz="2000" u="sng" kern="0" dirty="0"/>
              <a:t>Quantitative:</a:t>
            </a:r>
          </a:p>
          <a:p>
            <a:pPr>
              <a:buClr>
                <a:srgbClr val="8E3089"/>
              </a:buClr>
              <a:buSzPct val="70000"/>
              <a:buFont typeface="Arial" panose="020B0604020202020204" pitchFamily="34" charset="0"/>
              <a:buChar char="►"/>
            </a:pPr>
            <a:r>
              <a:rPr lang="en-GB" sz="2000" kern="0" dirty="0"/>
              <a:t>Examined the patient slips, trips and falls rate </a:t>
            </a:r>
          </a:p>
          <a:p>
            <a:pPr>
              <a:buClr>
                <a:srgbClr val="8E3089"/>
              </a:buClr>
              <a:buSzPct val="70000"/>
              <a:buFont typeface="Arial" panose="020B0604020202020204" pitchFamily="34" charset="0"/>
              <a:buChar char="►"/>
            </a:pPr>
            <a:r>
              <a:rPr lang="en-GB" sz="2000" kern="0" dirty="0"/>
              <a:t>Episodes of distressed behaviours or behaviours that challenge</a:t>
            </a:r>
          </a:p>
          <a:p>
            <a:pPr>
              <a:buClr>
                <a:srgbClr val="8E3089"/>
              </a:buClr>
              <a:buSzPct val="70000"/>
              <a:buFont typeface="Arial" panose="020B0604020202020204" pitchFamily="34" charset="0"/>
              <a:buChar char="►"/>
            </a:pPr>
            <a:r>
              <a:rPr lang="en-GB" sz="2000" kern="0" dirty="0"/>
              <a:t>Security staff costs and one to one requests</a:t>
            </a:r>
          </a:p>
        </p:txBody>
      </p:sp>
    </p:spTree>
    <p:extLst>
      <p:ext uri="{BB962C8B-B14F-4D97-AF65-F5344CB8AC3E}">
        <p14:creationId xmlns:p14="http://schemas.microsoft.com/office/powerpoint/2010/main" val="183014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28" y="2276871"/>
            <a:ext cx="4461696" cy="3794821"/>
          </a:xfrm>
          <a:prstGeom prst="rect">
            <a:avLst/>
          </a:prstGeom>
          <a:effectLst>
            <a:softEdge rad="127000"/>
          </a:effectLst>
        </p:spPr>
      </p:pic>
      <p:sp>
        <p:nvSpPr>
          <p:cNvPr id="5" name="Title 1"/>
          <p:cNvSpPr txBox="1">
            <a:spLocks/>
          </p:cNvSpPr>
          <p:nvPr/>
        </p:nvSpPr>
        <p:spPr bwMode="auto">
          <a:xfrm>
            <a:off x="361392" y="908720"/>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Quantitative Data</a:t>
            </a:r>
          </a:p>
        </p:txBody>
      </p:sp>
      <p:sp>
        <p:nvSpPr>
          <p:cNvPr id="7" name="Content Placeholder 2"/>
          <p:cNvSpPr txBox="1">
            <a:spLocks/>
          </p:cNvSpPr>
          <p:nvPr/>
        </p:nvSpPr>
        <p:spPr bwMode="auto">
          <a:xfrm>
            <a:off x="3203848" y="1772816"/>
            <a:ext cx="568863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r>
              <a:rPr lang="en-GB" sz="2400" kern="0" dirty="0"/>
              <a:t>Reduced falls, although many variables contribute to falls and there are other regional initiatives as well</a:t>
            </a:r>
          </a:p>
          <a:p>
            <a:r>
              <a:rPr lang="en-GB" sz="2400" kern="0" dirty="0"/>
              <a:t>Reduced episodes of reported distressed behaviours</a:t>
            </a:r>
          </a:p>
          <a:p>
            <a:r>
              <a:rPr lang="en-GB" sz="2400" kern="0" dirty="0"/>
              <a:t>Reduced use of inappropriate security staff requests</a:t>
            </a:r>
          </a:p>
        </p:txBody>
      </p:sp>
    </p:spTree>
    <p:extLst>
      <p:ext uri="{BB962C8B-B14F-4D97-AF65-F5344CB8AC3E}">
        <p14:creationId xmlns:p14="http://schemas.microsoft.com/office/powerpoint/2010/main" val="416531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7772400" cy="1021407"/>
          </a:xfrm>
        </p:spPr>
        <p:txBody>
          <a:bodyPr>
            <a:normAutofit fontScale="90000"/>
          </a:bodyPr>
          <a:lstStyle/>
          <a:p>
            <a:r>
              <a:rPr lang="en-GB" dirty="0"/>
              <a:t>Patient/family and staff feedback</a:t>
            </a:r>
          </a:p>
        </p:txBody>
      </p:sp>
      <p:sp>
        <p:nvSpPr>
          <p:cNvPr id="3" name="Content Placeholder 2"/>
          <p:cNvSpPr>
            <a:spLocks noGrp="1"/>
          </p:cNvSpPr>
          <p:nvPr>
            <p:ph idx="1"/>
          </p:nvPr>
        </p:nvSpPr>
        <p:spPr>
          <a:xfrm>
            <a:off x="286072" y="1572260"/>
            <a:ext cx="8534400" cy="3584932"/>
          </a:xfrm>
        </p:spPr>
        <p:txBody>
          <a:bodyPr>
            <a:noAutofit/>
          </a:bodyPr>
          <a:lstStyle/>
          <a:p>
            <a:pPr marL="0" indent="0" algn="ctr">
              <a:buNone/>
            </a:pPr>
            <a:r>
              <a:rPr lang="en-GB" sz="1600" b="1" dirty="0"/>
              <a:t>Patients and relatives feedback</a:t>
            </a:r>
            <a:r>
              <a:rPr lang="en-GB" sz="1600" dirty="0"/>
              <a:t>: more settled and calm, don’t feel as isolated, someone to talk to during a long day, liked receiving the newspaper, looking at pictures (reminiscence folders), feel valued, increased confidence that loved one is safe from having a fall and being supported to eat and drink, dementia companion keeps us and the family updated</a:t>
            </a:r>
          </a:p>
          <a:p>
            <a:pPr marL="0" indent="0" algn="ctr">
              <a:buNone/>
            </a:pPr>
            <a:endParaRPr lang="en-GB" sz="1600" b="1" dirty="0"/>
          </a:p>
          <a:p>
            <a:pPr marL="0" indent="0" algn="ctr">
              <a:buNone/>
            </a:pPr>
            <a:r>
              <a:rPr lang="en-GB" sz="1600" b="1" dirty="0"/>
              <a:t>Nursing staff feedback</a:t>
            </a:r>
            <a:r>
              <a:rPr lang="en-GB" sz="1600" dirty="0"/>
              <a:t>: calming effect on ward and this extends into afternoon and evening, provides reassurance and stimulation, we know patients safe, reducing the risk of falls, patients can wander/walk safely, encourage food and fluid intake</a:t>
            </a:r>
          </a:p>
          <a:p>
            <a:pPr marL="0" indent="0" algn="ctr">
              <a:buNone/>
            </a:pPr>
            <a:endParaRPr lang="en-GB" sz="1600" dirty="0"/>
          </a:p>
          <a:p>
            <a:pPr marL="0" indent="0" algn="ctr">
              <a:buNone/>
            </a:pPr>
            <a:r>
              <a:rPr lang="en-GB" sz="1600" b="1" dirty="0"/>
              <a:t>Medical staff feedback</a:t>
            </a:r>
            <a:r>
              <a:rPr lang="en-GB" sz="1600" dirty="0"/>
              <a:t>: patients more calm and relaxed not as distressed, impact on RAID referral, remaining with patients who wander maintaining their safety, they show dignity, respect and compassion  </a:t>
            </a:r>
          </a:p>
          <a:p>
            <a:pPr marL="0" indent="0" algn="ctr">
              <a:buNone/>
            </a:pPr>
            <a:endParaRPr lang="en-GB" sz="1600" dirty="0"/>
          </a:p>
          <a:p>
            <a:pPr marL="0" indent="0">
              <a:buNone/>
            </a:pPr>
            <a:r>
              <a:rPr lang="en-GB" sz="1600" b="1" dirty="0">
                <a:solidFill>
                  <a:schemeClr val="accent6">
                    <a:lumMod val="50000"/>
                  </a:schemeClr>
                </a:solidFill>
              </a:rPr>
              <a:t>Unexpected positive outcomes</a:t>
            </a:r>
            <a:r>
              <a:rPr lang="en-GB" sz="1600" dirty="0"/>
              <a:t>: </a:t>
            </a:r>
            <a:r>
              <a:rPr lang="en-GB" sz="1400" dirty="0"/>
              <a:t>Releasing nursing time to care, protection of vulnerable adults, involvement of the support services and catering department- all our roles are valued</a:t>
            </a:r>
            <a:endParaRPr lang="en-GB" sz="1400" b="1" dirty="0"/>
          </a:p>
          <a:p>
            <a:pPr marL="0" indent="0">
              <a:buNone/>
            </a:pPr>
            <a:r>
              <a:rPr lang="en-GB" sz="1600" b="1" dirty="0">
                <a:solidFill>
                  <a:schemeClr val="accent6">
                    <a:lumMod val="50000"/>
                  </a:schemeClr>
                </a:solidFill>
              </a:rPr>
              <a:t>The Dementia Companion role </a:t>
            </a:r>
            <a:r>
              <a:rPr lang="en-GB" sz="1400" dirty="0"/>
              <a:t>has also helped to reduce disorientation, behaviours that challenge, malnutrition, dehydration and functional decline</a:t>
            </a:r>
          </a:p>
          <a:p>
            <a:pPr marL="0" indent="0">
              <a:buNone/>
            </a:pPr>
            <a:endParaRPr lang="en-GB" sz="1400" dirty="0"/>
          </a:p>
        </p:txBody>
      </p:sp>
      <p:sp>
        <p:nvSpPr>
          <p:cNvPr id="5" name="Rectangular Callout 4"/>
          <p:cNvSpPr/>
          <p:nvPr/>
        </p:nvSpPr>
        <p:spPr bwMode="auto">
          <a:xfrm>
            <a:off x="251520" y="1484784"/>
            <a:ext cx="8505328" cy="1440160"/>
          </a:xfrm>
          <a:prstGeom prst="wedgeRectCallout">
            <a:avLst>
              <a:gd name="adj1" fmla="val 53473"/>
              <a:gd name="adj2" fmla="val 21067"/>
            </a:avLst>
          </a:prstGeom>
          <a:noFill/>
          <a:ln w="28575" cap="flat" cmpd="sng" algn="ctr">
            <a:solidFill>
              <a:schemeClr val="accent6">
                <a:lumMod val="75000"/>
              </a:schemeClr>
            </a:solidFill>
            <a:prstDash val="solid"/>
            <a:round/>
            <a:headEnd type="none" w="med" len="med"/>
            <a:tailEnd type="none" w="med" len="med"/>
          </a:ln>
          <a:effectLst>
            <a:glow rad="139700">
              <a:schemeClr val="accent1">
                <a:satMod val="175000"/>
                <a:alpha val="8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6" name="Rectangular Callout 5"/>
          <p:cNvSpPr/>
          <p:nvPr/>
        </p:nvSpPr>
        <p:spPr bwMode="auto">
          <a:xfrm>
            <a:off x="403920" y="2924944"/>
            <a:ext cx="8352928" cy="864096"/>
          </a:xfrm>
          <a:prstGeom prst="wedgeRectCallout">
            <a:avLst>
              <a:gd name="adj1" fmla="val -53912"/>
              <a:gd name="adj2" fmla="val -5472"/>
            </a:avLst>
          </a:prstGeom>
          <a:noFill/>
          <a:ln w="28575" cap="flat" cmpd="sng" algn="ctr">
            <a:solidFill>
              <a:schemeClr val="accent6">
                <a:lumMod val="75000"/>
              </a:schemeClr>
            </a:solidFill>
            <a:prstDash val="solid"/>
            <a:round/>
            <a:headEnd type="none" w="med" len="med"/>
            <a:tailEnd type="none" w="med" len="med"/>
          </a:ln>
          <a:effectLst>
            <a:glow rad="139700">
              <a:schemeClr val="accent1">
                <a:satMod val="175000"/>
                <a:alpha val="8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7" name="Rectangular Callout 6"/>
          <p:cNvSpPr/>
          <p:nvPr/>
        </p:nvSpPr>
        <p:spPr bwMode="auto">
          <a:xfrm>
            <a:off x="403920" y="3789040"/>
            <a:ext cx="8200528" cy="1098691"/>
          </a:xfrm>
          <a:prstGeom prst="wedgeRectCallout">
            <a:avLst>
              <a:gd name="adj1" fmla="val 54535"/>
              <a:gd name="adj2" fmla="val -70"/>
            </a:avLst>
          </a:prstGeom>
          <a:noFill/>
          <a:ln w="28575" cap="flat" cmpd="sng" algn="ctr">
            <a:solidFill>
              <a:schemeClr val="accent6">
                <a:lumMod val="75000"/>
              </a:schemeClr>
            </a:solidFill>
            <a:prstDash val="solid"/>
            <a:round/>
            <a:headEnd type="none" w="med" len="med"/>
            <a:tailEnd type="none" w="med" len="med"/>
          </a:ln>
          <a:effectLst>
            <a:glow rad="139700">
              <a:schemeClr val="accent1">
                <a:satMod val="175000"/>
                <a:alpha val="8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58850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7393"/>
            <a:ext cx="8295456" cy="1021407"/>
          </a:xfrm>
        </p:spPr>
        <p:txBody>
          <a:bodyPr/>
          <a:lstStyle/>
          <a:p>
            <a:r>
              <a:rPr lang="en-GB" dirty="0"/>
              <a:t>Dementia Companion Feedback</a:t>
            </a:r>
          </a:p>
        </p:txBody>
      </p:sp>
      <p:sp>
        <p:nvSpPr>
          <p:cNvPr id="3" name="Content Placeholder 2"/>
          <p:cNvSpPr>
            <a:spLocks noGrp="1"/>
          </p:cNvSpPr>
          <p:nvPr>
            <p:ph idx="1"/>
          </p:nvPr>
        </p:nvSpPr>
        <p:spPr>
          <a:xfrm>
            <a:off x="3059832" y="1988840"/>
            <a:ext cx="5616624" cy="3744416"/>
          </a:xfrm>
        </p:spPr>
        <p:txBody>
          <a:bodyPr>
            <a:noAutofit/>
          </a:bodyPr>
          <a:lstStyle/>
          <a:p>
            <a:pPr marL="0" indent="0" algn="ctr">
              <a:buNone/>
            </a:pPr>
            <a:r>
              <a:rPr lang="en-GB" sz="1700" i="1" dirty="0"/>
              <a:t>When you are asked to sit with a patient                      who has a dementia, they are unsettled, climbing         out of bed, refusing all medication and nutrition, it is challenging. When I am with the patient and gain their trust, they will eat and drink and feel more calm and relaxed. </a:t>
            </a:r>
          </a:p>
          <a:p>
            <a:pPr marL="0" indent="0" algn="ctr">
              <a:buNone/>
            </a:pPr>
            <a:endParaRPr lang="en-GB" sz="1700" i="1" dirty="0"/>
          </a:p>
          <a:p>
            <a:pPr marL="0" indent="0" algn="ctr">
              <a:buNone/>
            </a:pPr>
            <a:r>
              <a:rPr lang="en-GB" sz="1700" i="1" dirty="0"/>
              <a:t> Patients may not remember my name but they remember my voice and the fact that I have spent time with them and made them feel safe.</a:t>
            </a:r>
          </a:p>
          <a:p>
            <a:pPr marL="0" indent="0" algn="ctr">
              <a:buNone/>
            </a:pPr>
            <a:endParaRPr lang="en-GB" sz="1700" dirty="0"/>
          </a:p>
          <a:p>
            <a:pPr marL="0" indent="0" algn="ctr">
              <a:buNone/>
            </a:pPr>
            <a:r>
              <a:rPr lang="en-GB" sz="1700" i="1" dirty="0"/>
              <a:t>I can honestly say this is the most rewarding job              I have ever done in all my years                                     as a care worker.’</a:t>
            </a:r>
            <a:endParaRPr lang="en-GB" sz="1700" dirty="0"/>
          </a:p>
          <a:p>
            <a:pPr marL="0" indent="0" algn="ctr">
              <a:buNone/>
            </a:pPr>
            <a:endParaRPr lang="en-GB" sz="17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arker trans="56000" size="0"/>
                    </a14:imgEffect>
                  </a14:imgLayer>
                </a14:imgProps>
              </a:ext>
              <a:ext uri="{28A0092B-C50C-407E-A947-70E740481C1C}">
                <a14:useLocalDpi xmlns:a14="http://schemas.microsoft.com/office/drawing/2010/main" val="0"/>
              </a:ext>
            </a:extLst>
          </a:blip>
          <a:stretch>
            <a:fillRect/>
          </a:stretch>
        </p:blipFill>
        <p:spPr>
          <a:xfrm>
            <a:off x="323528" y="2021850"/>
            <a:ext cx="2304256" cy="3423374"/>
          </a:xfrm>
          <a:prstGeom prst="rect">
            <a:avLst/>
          </a:prstGeom>
          <a:effectLst>
            <a:softEdge rad="127000"/>
          </a:effectLst>
        </p:spPr>
      </p:pic>
      <p:sp>
        <p:nvSpPr>
          <p:cNvPr id="7" name="Oval Callout 6"/>
          <p:cNvSpPr/>
          <p:nvPr/>
        </p:nvSpPr>
        <p:spPr bwMode="auto">
          <a:xfrm>
            <a:off x="2771800" y="1412776"/>
            <a:ext cx="6264696" cy="4752528"/>
          </a:xfrm>
          <a:prstGeom prst="wedgeEllipseCallout">
            <a:avLst>
              <a:gd name="adj1" fmla="val -59924"/>
              <a:gd name="adj2" fmla="val -13524"/>
            </a:avLst>
          </a:prstGeom>
          <a:noFill/>
          <a:ln w="3810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73695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31567049"/>
              </p:ext>
            </p:extLst>
          </p:nvPr>
        </p:nvGraphicFramePr>
        <p:xfrm>
          <a:off x="1979712" y="836712"/>
          <a:ext cx="68407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sosceles Triangle 6"/>
          <p:cNvSpPr/>
          <p:nvPr/>
        </p:nvSpPr>
        <p:spPr bwMode="auto">
          <a:xfrm>
            <a:off x="467544" y="3068960"/>
            <a:ext cx="3384376" cy="2952328"/>
          </a:xfrm>
          <a:prstGeom prst="triangle">
            <a:avLst/>
          </a:prstGeom>
          <a:solidFill>
            <a:srgbClr val="F078D1">
              <a:alpha val="64000"/>
            </a:srgbClr>
          </a:solidFill>
          <a:ln w="9525" cap="flat" cmpd="sng" algn="ctr">
            <a:solidFill>
              <a:schemeClr val="tx1"/>
            </a:solidFill>
            <a:prstDash val="solid"/>
            <a:round/>
            <a:headEnd type="none" w="med" len="med"/>
            <a:tailEnd type="none" w="med" len="med"/>
          </a:ln>
          <a:effectLst>
            <a:softEdge rad="1270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FD4DF5"/>
              </a:solidFill>
              <a:effectLst/>
              <a:latin typeface="Times New Roman" charset="0"/>
            </a:endParaRPr>
          </a:p>
        </p:txBody>
      </p:sp>
      <p:sp>
        <p:nvSpPr>
          <p:cNvPr id="8" name="TextBox 7"/>
          <p:cNvSpPr txBox="1"/>
          <p:nvPr/>
        </p:nvSpPr>
        <p:spPr>
          <a:xfrm>
            <a:off x="611560" y="3501008"/>
            <a:ext cx="3096344" cy="2492990"/>
          </a:xfrm>
          <a:prstGeom prst="rect">
            <a:avLst/>
          </a:prstGeom>
          <a:noFill/>
        </p:spPr>
        <p:txBody>
          <a:bodyPr wrap="square" rtlCol="0">
            <a:spAutoFit/>
          </a:bodyPr>
          <a:lstStyle/>
          <a:p>
            <a:pPr algn="ctr"/>
            <a:r>
              <a:rPr lang="en-GB" sz="2600" b="1" dirty="0">
                <a:solidFill>
                  <a:srgbClr val="002060"/>
                </a:solidFill>
                <a:latin typeface="+mn-lt"/>
              </a:rPr>
              <a:t>Celebrating the achievements of the role of the Dementia Companions</a:t>
            </a:r>
          </a:p>
          <a:p>
            <a:pPr algn="ctr"/>
            <a:endParaRPr lang="en-GB" sz="2600" b="1" dirty="0">
              <a:solidFill>
                <a:srgbClr val="002060"/>
              </a:solidFill>
              <a:latin typeface="+mn-lt"/>
            </a:endParaRPr>
          </a:p>
        </p:txBody>
      </p:sp>
      <p:sp>
        <p:nvSpPr>
          <p:cNvPr id="9" name="Title 1"/>
          <p:cNvSpPr txBox="1">
            <a:spLocks/>
          </p:cNvSpPr>
          <p:nvPr/>
        </p:nvSpPr>
        <p:spPr bwMode="auto">
          <a:xfrm>
            <a:off x="323528" y="1340767"/>
            <a:ext cx="3326904"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sz="3600" kern="0" dirty="0"/>
              <a:t>Dementia Companions – next chapter</a:t>
            </a:r>
          </a:p>
        </p:txBody>
      </p:sp>
    </p:spTree>
    <p:extLst>
      <p:ext uri="{BB962C8B-B14F-4D97-AF65-F5344CB8AC3E}">
        <p14:creationId xmlns:p14="http://schemas.microsoft.com/office/powerpoint/2010/main" val="31753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7772400" cy="1021407"/>
          </a:xfrm>
        </p:spPr>
        <p:txBody>
          <a:bodyPr/>
          <a:lstStyle/>
          <a:p>
            <a:r>
              <a:rPr lang="en-GB" dirty="0"/>
              <a:t>We did have challenges:</a:t>
            </a:r>
          </a:p>
        </p:txBody>
      </p:sp>
      <p:sp>
        <p:nvSpPr>
          <p:cNvPr id="3" name="Content Placeholder 2"/>
          <p:cNvSpPr>
            <a:spLocks noGrp="1"/>
          </p:cNvSpPr>
          <p:nvPr>
            <p:ph idx="1"/>
          </p:nvPr>
        </p:nvSpPr>
        <p:spPr>
          <a:xfrm>
            <a:off x="-578024" y="1844824"/>
            <a:ext cx="8534400" cy="3584932"/>
          </a:xfrm>
        </p:spPr>
        <p:txBody>
          <a:bodyPr>
            <a:noAutofit/>
          </a:bodyPr>
          <a:lstStyle/>
          <a:p>
            <a:pPr algn="ctr">
              <a:buClr>
                <a:srgbClr val="762872"/>
              </a:buClr>
              <a:buSzPct val="70000"/>
              <a:buFont typeface="Arial" panose="020B0604020202020204" pitchFamily="34" charset="0"/>
              <a:buChar char="►"/>
            </a:pPr>
            <a:r>
              <a:rPr lang="en-GB" sz="2400" dirty="0">
                <a:latin typeface="Arial Narrow" panose="020B0606020202030204" pitchFamily="34" charset="0"/>
              </a:rPr>
              <a:t>Securing funding</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Lack of time</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Busy day-to-day jobs</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Operational ward changes </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Competing priorities … the usual!</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       Moving ward areas - building works</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Support from </a:t>
            </a:r>
            <a:r>
              <a:rPr lang="en-GB" sz="2400" dirty="0" err="1">
                <a:latin typeface="Arial Narrow" panose="020B0606020202030204" pitchFamily="34" charset="0"/>
              </a:rPr>
              <a:t>FoNS</a:t>
            </a:r>
            <a:r>
              <a:rPr lang="en-GB" sz="2400" dirty="0">
                <a:latin typeface="Arial Narrow" panose="020B0606020202030204" pitchFamily="34" charset="0"/>
              </a:rPr>
              <a:t> remained crucial</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‘The messy world of practice development!’</a:t>
            </a:r>
          </a:p>
          <a:p>
            <a:pPr algn="ctr">
              <a:buClr>
                <a:srgbClr val="762872"/>
              </a:buClr>
              <a:buSzPct val="70000"/>
              <a:buFont typeface="Arial" panose="020B0604020202020204" pitchFamily="34" charset="0"/>
              <a:buChar char="►"/>
            </a:pPr>
            <a:r>
              <a:rPr lang="en-GB" sz="2400" dirty="0">
                <a:latin typeface="Arial Narrow" panose="020B0606020202030204" pitchFamily="34" charset="0"/>
              </a:rPr>
              <a:t>Then you get a break!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7721" y="1844824"/>
            <a:ext cx="2554719" cy="1728192"/>
          </a:xfrm>
          <a:prstGeom prst="rect">
            <a:avLst/>
          </a:prstGeom>
          <a:effectLst>
            <a:glow rad="393700">
              <a:schemeClr val="accent1">
                <a:satMod val="175000"/>
                <a:alpha val="23000"/>
              </a:schemeClr>
            </a:glow>
            <a:softEdge rad="63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25" y="4005064"/>
            <a:ext cx="2087213" cy="16985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20" y="1628800"/>
            <a:ext cx="1937744" cy="2221918"/>
          </a:xfrm>
          <a:prstGeom prst="rect">
            <a:avLst/>
          </a:prstGeom>
        </p:spPr>
      </p:pic>
    </p:spTree>
    <p:extLst>
      <p:ext uri="{BB962C8B-B14F-4D97-AF65-F5344CB8AC3E}">
        <p14:creationId xmlns:p14="http://schemas.microsoft.com/office/powerpoint/2010/main" val="91032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0018" y="2589872"/>
            <a:ext cx="5560294" cy="1631216"/>
          </a:xfrm>
          <a:prstGeom prst="rect">
            <a:avLst/>
          </a:prstGeom>
          <a:noFill/>
          <a:ln>
            <a:noFill/>
          </a:ln>
          <a:effectLst>
            <a:glow rad="838200">
              <a:srgbClr val="FD4DF5">
                <a:alpha val="40000"/>
              </a:srgbClr>
            </a:glow>
          </a:effectLst>
        </p:spPr>
        <p:txBody>
          <a:bodyPr wrap="square" lIns="91440" tIns="45720" rIns="91440" bIns="45720">
            <a:spAutoFit/>
          </a:bodyPr>
          <a:lstStyle/>
          <a:p>
            <a:pPr algn="ctr"/>
            <a:r>
              <a:rPr lang="en-US" sz="50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mn-lt"/>
                <a:ea typeface="ＭＳ Ｐゴシック"/>
                <a:cs typeface="ＭＳ Ｐゴシック"/>
              </a:rPr>
              <a:t>How did we make it real?</a:t>
            </a:r>
            <a:endParaRPr lang="en-GB" sz="50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mn-lt"/>
            </a:endParaRPr>
          </a:p>
        </p:txBody>
      </p:sp>
      <p:sp>
        <p:nvSpPr>
          <p:cNvPr id="16" name="Oval Callout 15"/>
          <p:cNvSpPr/>
          <p:nvPr/>
        </p:nvSpPr>
        <p:spPr>
          <a:xfrm>
            <a:off x="4211032" y="764704"/>
            <a:ext cx="1729120" cy="927723"/>
          </a:xfrm>
          <a:prstGeom prst="wedgeEllipseCallout">
            <a:avLst>
              <a:gd name="adj1" fmla="val -7853"/>
              <a:gd name="adj2" fmla="val 118486"/>
            </a:avLst>
          </a:prstGeom>
          <a:solidFill>
            <a:schemeClr val="accent1">
              <a:lumMod val="40000"/>
              <a:lumOff val="60000"/>
            </a:schemeClr>
          </a:solidFill>
          <a:ln>
            <a:solidFill>
              <a:schemeClr val="accent6">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Facilitation</a:t>
            </a:r>
          </a:p>
        </p:txBody>
      </p:sp>
      <p:sp>
        <p:nvSpPr>
          <p:cNvPr id="24" name="Oval Callout 23"/>
          <p:cNvSpPr/>
          <p:nvPr/>
        </p:nvSpPr>
        <p:spPr>
          <a:xfrm>
            <a:off x="6052701" y="917101"/>
            <a:ext cx="1975683" cy="927723"/>
          </a:xfrm>
          <a:prstGeom prst="wedgeEllipseCallout">
            <a:avLst>
              <a:gd name="adj1" fmla="val -68511"/>
              <a:gd name="adj2" fmla="val 129438"/>
            </a:avLst>
          </a:prstGeom>
          <a:solidFill>
            <a:schemeClr val="accent1">
              <a:lumMod val="40000"/>
              <a:lumOff val="60000"/>
            </a:schemeClr>
          </a:solidFill>
          <a:ln>
            <a:solidFill>
              <a:schemeClr val="accent6">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Collaboration</a:t>
            </a:r>
          </a:p>
        </p:txBody>
      </p:sp>
      <p:sp>
        <p:nvSpPr>
          <p:cNvPr id="25" name="Oval Callout 24"/>
          <p:cNvSpPr/>
          <p:nvPr/>
        </p:nvSpPr>
        <p:spPr>
          <a:xfrm>
            <a:off x="6732240" y="1895672"/>
            <a:ext cx="2160240" cy="927723"/>
          </a:xfrm>
          <a:prstGeom prst="wedgeEllipseCallout">
            <a:avLst>
              <a:gd name="adj1" fmla="val -43392"/>
              <a:gd name="adj2" fmla="val 80629"/>
            </a:avLst>
          </a:prstGeom>
          <a:solidFill>
            <a:schemeClr val="accent1">
              <a:lumMod val="40000"/>
              <a:lumOff val="60000"/>
            </a:schemeClr>
          </a:solidFill>
          <a:ln>
            <a:solidFill>
              <a:schemeClr val="accent6">
                <a:lumMod val="75000"/>
              </a:schemeClr>
            </a:solidFill>
          </a:ln>
          <a:effectLst>
            <a:glow rad="228600">
              <a:srgbClr val="F078D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2060"/>
              </a:solidFill>
              <a:latin typeface="Arial" panose="020B0604020202020204" pitchFamily="34" charset="0"/>
              <a:cs typeface="Arial" panose="020B0604020202020204" pitchFamily="34" charset="0"/>
            </a:endParaRPr>
          </a:p>
          <a:p>
            <a:pPr algn="ctr"/>
            <a:r>
              <a:rPr lang="en-GB" sz="1600" dirty="0">
                <a:solidFill>
                  <a:srgbClr val="002060"/>
                </a:solidFill>
                <a:latin typeface="Arial" panose="020B0604020202020204" pitchFamily="34" charset="0"/>
                <a:cs typeface="Arial" panose="020B0604020202020204" pitchFamily="34" charset="0"/>
              </a:rPr>
              <a:t>Multi-disciplinary</a:t>
            </a:r>
          </a:p>
          <a:p>
            <a:pPr algn="ctr"/>
            <a:r>
              <a:rPr lang="en-GB" sz="1600" dirty="0">
                <a:solidFill>
                  <a:srgbClr val="002060"/>
                </a:solidFill>
                <a:latin typeface="Arial" panose="020B0604020202020204" pitchFamily="34" charset="0"/>
                <a:cs typeface="Arial" panose="020B0604020202020204" pitchFamily="34" charset="0"/>
              </a:rPr>
              <a:t>Team</a:t>
            </a:r>
          </a:p>
          <a:p>
            <a:pPr algn="ctr"/>
            <a:endParaRPr lang="en-GB" sz="1600" dirty="0">
              <a:solidFill>
                <a:srgbClr val="002060"/>
              </a:solidFill>
              <a:latin typeface="Arial" panose="020B0604020202020204" pitchFamily="34" charset="0"/>
              <a:cs typeface="Arial" panose="020B0604020202020204" pitchFamily="34" charset="0"/>
            </a:endParaRPr>
          </a:p>
        </p:txBody>
      </p:sp>
      <p:sp>
        <p:nvSpPr>
          <p:cNvPr id="26" name="Oval Callout 25"/>
          <p:cNvSpPr/>
          <p:nvPr/>
        </p:nvSpPr>
        <p:spPr>
          <a:xfrm>
            <a:off x="7263514" y="3005333"/>
            <a:ext cx="1609115" cy="927723"/>
          </a:xfrm>
          <a:prstGeom prst="wedgeEllipseCallout">
            <a:avLst>
              <a:gd name="adj1" fmla="val -75716"/>
              <a:gd name="adj2" fmla="val 12100"/>
            </a:avLst>
          </a:prstGeom>
          <a:solidFill>
            <a:schemeClr val="accent1">
              <a:lumMod val="40000"/>
              <a:lumOff val="60000"/>
            </a:schemeClr>
          </a:solidFill>
          <a:ln>
            <a:solidFill>
              <a:schemeClr val="accent6">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Steering group</a:t>
            </a:r>
          </a:p>
        </p:txBody>
      </p:sp>
      <p:sp>
        <p:nvSpPr>
          <p:cNvPr id="27" name="Oval Callout 26"/>
          <p:cNvSpPr/>
          <p:nvPr/>
        </p:nvSpPr>
        <p:spPr>
          <a:xfrm>
            <a:off x="175128" y="2126010"/>
            <a:ext cx="1729120" cy="927723"/>
          </a:xfrm>
          <a:prstGeom prst="wedgeEllipseCallout">
            <a:avLst>
              <a:gd name="adj1" fmla="val 83642"/>
              <a:gd name="adj2" fmla="val 48083"/>
            </a:avLst>
          </a:prstGeom>
          <a:solidFill>
            <a:schemeClr val="accent1">
              <a:lumMod val="40000"/>
              <a:lumOff val="60000"/>
            </a:schemeClr>
          </a:solidFill>
          <a:ln>
            <a:solidFill>
              <a:schemeClr val="accent6">
                <a:lumMod val="75000"/>
              </a:schemeClr>
            </a:solidFill>
          </a:ln>
          <a:effectLst>
            <a:glow rad="228600">
              <a:srgbClr val="FD4DF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Claims, concerns and issues</a:t>
            </a:r>
          </a:p>
        </p:txBody>
      </p:sp>
      <p:sp>
        <p:nvSpPr>
          <p:cNvPr id="28" name="Oval Callout 27"/>
          <p:cNvSpPr/>
          <p:nvPr/>
        </p:nvSpPr>
        <p:spPr>
          <a:xfrm>
            <a:off x="598870" y="1022304"/>
            <a:ext cx="1889672" cy="927723"/>
          </a:xfrm>
          <a:prstGeom prst="wedgeEllipseCallout">
            <a:avLst>
              <a:gd name="adj1" fmla="val 77404"/>
              <a:gd name="adj2" fmla="val 99712"/>
            </a:avLst>
          </a:prstGeom>
          <a:solidFill>
            <a:schemeClr val="accent1">
              <a:lumMod val="40000"/>
              <a:lumOff val="60000"/>
            </a:schemeClr>
          </a:solidFill>
          <a:ln>
            <a:solidFill>
              <a:schemeClr val="accent6">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Values clarification</a:t>
            </a:r>
          </a:p>
        </p:txBody>
      </p:sp>
      <p:sp>
        <p:nvSpPr>
          <p:cNvPr id="29" name="Oval Callout 28"/>
          <p:cNvSpPr/>
          <p:nvPr/>
        </p:nvSpPr>
        <p:spPr>
          <a:xfrm>
            <a:off x="2488542" y="745002"/>
            <a:ext cx="1617178" cy="927723"/>
          </a:xfrm>
          <a:prstGeom prst="wedgeEllipseCallout">
            <a:avLst>
              <a:gd name="adj1" fmla="val 24457"/>
              <a:gd name="adj2" fmla="val 124744"/>
            </a:avLst>
          </a:prstGeom>
          <a:solidFill>
            <a:schemeClr val="accent1">
              <a:lumMod val="40000"/>
              <a:lumOff val="60000"/>
            </a:schemeClr>
          </a:solidFill>
          <a:ln>
            <a:solidFill>
              <a:schemeClr val="accent6">
                <a:lumMod val="75000"/>
              </a:schemeClr>
            </a:solidFill>
          </a:ln>
          <a:effectLst>
            <a:glow rad="228600">
              <a:srgbClr val="FD4DF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Education</a:t>
            </a:r>
          </a:p>
        </p:txBody>
      </p:sp>
      <p:sp>
        <p:nvSpPr>
          <p:cNvPr id="32" name="Oval Callout 31"/>
          <p:cNvSpPr/>
          <p:nvPr/>
        </p:nvSpPr>
        <p:spPr>
          <a:xfrm>
            <a:off x="175128" y="3212976"/>
            <a:ext cx="1647226" cy="779997"/>
          </a:xfrm>
          <a:prstGeom prst="wedgeEllipseCallout">
            <a:avLst>
              <a:gd name="adj1" fmla="val 87167"/>
              <a:gd name="adj2" fmla="val -20767"/>
            </a:avLst>
          </a:prstGeom>
          <a:solidFill>
            <a:schemeClr val="accent1">
              <a:lumMod val="40000"/>
              <a:lumOff val="60000"/>
            </a:schemeClr>
          </a:solidFill>
          <a:ln>
            <a:solidFill>
              <a:schemeClr val="accent6">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Evaluation</a:t>
            </a:r>
          </a:p>
        </p:txBody>
      </p:sp>
      <p:sp>
        <p:nvSpPr>
          <p:cNvPr id="33" name="Oval Callout 32"/>
          <p:cNvSpPr/>
          <p:nvPr/>
        </p:nvSpPr>
        <p:spPr>
          <a:xfrm>
            <a:off x="179512" y="4192784"/>
            <a:ext cx="1796200" cy="1036416"/>
          </a:xfrm>
          <a:prstGeom prst="wedgeEllipseCallout">
            <a:avLst>
              <a:gd name="adj1" fmla="val 73430"/>
              <a:gd name="adj2" fmla="val -65581"/>
            </a:avLst>
          </a:prstGeom>
          <a:solidFill>
            <a:schemeClr val="accent1">
              <a:lumMod val="40000"/>
              <a:lumOff val="60000"/>
            </a:schemeClr>
          </a:solidFill>
          <a:ln>
            <a:solidFill>
              <a:schemeClr val="accent6">
                <a:lumMod val="75000"/>
              </a:schemeClr>
            </a:solidFill>
          </a:ln>
          <a:effectLst>
            <a:glow rad="228600">
              <a:srgbClr val="FD4DF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Measurable outcomes</a:t>
            </a:r>
          </a:p>
        </p:txBody>
      </p:sp>
      <p:sp>
        <p:nvSpPr>
          <p:cNvPr id="34" name="Oval Callout 33"/>
          <p:cNvSpPr/>
          <p:nvPr/>
        </p:nvSpPr>
        <p:spPr>
          <a:xfrm>
            <a:off x="1763688" y="4984872"/>
            <a:ext cx="2008614" cy="1036416"/>
          </a:xfrm>
          <a:prstGeom prst="wedgeEllipseCallout">
            <a:avLst>
              <a:gd name="adj1" fmla="val 25738"/>
              <a:gd name="adj2" fmla="val -113196"/>
            </a:avLst>
          </a:prstGeom>
          <a:solidFill>
            <a:schemeClr val="accent1">
              <a:lumMod val="40000"/>
              <a:lumOff val="60000"/>
            </a:schemeClr>
          </a:solidFill>
          <a:ln>
            <a:solidFill>
              <a:schemeClr val="accent6">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Innovation – Dementia Companions</a:t>
            </a:r>
          </a:p>
        </p:txBody>
      </p:sp>
      <p:sp>
        <p:nvSpPr>
          <p:cNvPr id="35" name="Oval Callout 34"/>
          <p:cNvSpPr/>
          <p:nvPr/>
        </p:nvSpPr>
        <p:spPr>
          <a:xfrm>
            <a:off x="3923928" y="5046029"/>
            <a:ext cx="1552206" cy="1036416"/>
          </a:xfrm>
          <a:prstGeom prst="wedgeEllipseCallout">
            <a:avLst>
              <a:gd name="adj1" fmla="val -2314"/>
              <a:gd name="adj2" fmla="val -124399"/>
            </a:avLst>
          </a:prstGeom>
          <a:solidFill>
            <a:schemeClr val="accent1">
              <a:lumMod val="40000"/>
              <a:lumOff val="60000"/>
            </a:schemeClr>
          </a:solidFill>
          <a:ln>
            <a:solidFill>
              <a:schemeClr val="accent6">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Regional profiling</a:t>
            </a:r>
          </a:p>
        </p:txBody>
      </p:sp>
      <p:sp>
        <p:nvSpPr>
          <p:cNvPr id="37" name="Oval Callout 36"/>
          <p:cNvSpPr/>
          <p:nvPr/>
        </p:nvSpPr>
        <p:spPr>
          <a:xfrm>
            <a:off x="5580112" y="4916858"/>
            <a:ext cx="1935832" cy="1036416"/>
          </a:xfrm>
          <a:prstGeom prst="wedgeEllipseCallout">
            <a:avLst>
              <a:gd name="adj1" fmla="val -31883"/>
              <a:gd name="adj2" fmla="val -114596"/>
            </a:avLst>
          </a:prstGeom>
          <a:solidFill>
            <a:schemeClr val="accent1">
              <a:lumMod val="40000"/>
              <a:lumOff val="60000"/>
            </a:schemeClr>
          </a:solidFill>
          <a:ln>
            <a:solidFill>
              <a:schemeClr val="accent6">
                <a:lumMod val="75000"/>
              </a:schemeClr>
            </a:solidFill>
          </a:ln>
          <a:effectLst>
            <a:glow rad="228600">
              <a:srgbClr val="F078D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Celebrating success</a:t>
            </a:r>
          </a:p>
        </p:txBody>
      </p:sp>
      <p:sp>
        <p:nvSpPr>
          <p:cNvPr id="38" name="Oval Callout 37"/>
          <p:cNvSpPr/>
          <p:nvPr/>
        </p:nvSpPr>
        <p:spPr>
          <a:xfrm>
            <a:off x="6936797" y="4048768"/>
            <a:ext cx="1935832" cy="1036416"/>
          </a:xfrm>
          <a:prstGeom prst="wedgeEllipseCallout">
            <a:avLst>
              <a:gd name="adj1" fmla="val -55876"/>
              <a:gd name="adj2" fmla="val -61380"/>
            </a:avLst>
          </a:prstGeom>
          <a:solidFill>
            <a:schemeClr val="accent1">
              <a:lumMod val="40000"/>
              <a:lumOff val="60000"/>
            </a:schemeClr>
          </a:solidFill>
          <a:ln>
            <a:solidFill>
              <a:schemeClr val="accent6">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latin typeface="Arial" panose="020B0604020202020204" pitchFamily="34" charset="0"/>
                <a:cs typeface="Arial" panose="020B0604020202020204" pitchFamily="34" charset="0"/>
              </a:rPr>
              <a:t>Political influencing</a:t>
            </a:r>
          </a:p>
        </p:txBody>
      </p:sp>
    </p:spTree>
    <p:extLst>
      <p:ext uri="{BB962C8B-B14F-4D97-AF65-F5344CB8AC3E}">
        <p14:creationId xmlns:p14="http://schemas.microsoft.com/office/powerpoint/2010/main" val="4117880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risscrossEtching trans="31000" pressure="0"/>
                    </a14:imgEffect>
                  </a14:imgLayer>
                </a14:imgProps>
              </a:ext>
              <a:ext uri="{28A0092B-C50C-407E-A947-70E740481C1C}">
                <a14:useLocalDpi xmlns:a14="http://schemas.microsoft.com/office/drawing/2010/main" val="0"/>
              </a:ext>
            </a:extLst>
          </a:blip>
          <a:stretch>
            <a:fillRect/>
          </a:stretch>
        </p:blipFill>
        <p:spPr>
          <a:xfrm>
            <a:off x="179512" y="1340768"/>
            <a:ext cx="8424936" cy="4688660"/>
          </a:xfrm>
          <a:prstGeom prst="rect">
            <a:avLst/>
          </a:prstGeom>
        </p:spPr>
      </p:pic>
      <p:sp>
        <p:nvSpPr>
          <p:cNvPr id="6" name="Content Placeholder 2"/>
          <p:cNvSpPr txBox="1">
            <a:spLocks/>
          </p:cNvSpPr>
          <p:nvPr/>
        </p:nvSpPr>
        <p:spPr bwMode="auto">
          <a:xfrm>
            <a:off x="323528" y="1556792"/>
            <a:ext cx="864096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r>
              <a:rPr lang="en-GB" sz="2100" kern="0" dirty="0"/>
              <a:t>What started in one ward has had an impact across the whole organisation</a:t>
            </a:r>
          </a:p>
          <a:p>
            <a:r>
              <a:rPr lang="en-GB" sz="2100" kern="0" dirty="0"/>
              <a:t>We have embedded the Dementia Companion role across many clinical areas and secured recurrent funding for the introduction of the companions regionally across all 5 trusts</a:t>
            </a:r>
          </a:p>
          <a:p>
            <a:r>
              <a:rPr lang="en-GB" sz="2100" kern="0" dirty="0"/>
              <a:t>Ensured environmental enhancements in all our acute care medical wards</a:t>
            </a:r>
          </a:p>
          <a:p>
            <a:r>
              <a:rPr lang="en-GB" sz="2100" kern="0" dirty="0"/>
              <a:t>Increased awareness and understanding of dementia and how we need to adapt our behaviours</a:t>
            </a:r>
          </a:p>
          <a:p>
            <a:r>
              <a:rPr lang="en-GB" sz="2100" kern="0" dirty="0"/>
              <a:t>Orla Mathews recognised by RCN NI Nurse Manager of the Year 2017.</a:t>
            </a:r>
          </a:p>
          <a:p>
            <a:r>
              <a:rPr lang="en-GB" sz="2100" kern="0" dirty="0"/>
              <a:t>We commenced an art project in 2018, working with artist to support patients with a dementia to express through the medium of art</a:t>
            </a:r>
          </a:p>
          <a:p>
            <a:endParaRPr lang="en-GB" sz="2100" kern="0" dirty="0"/>
          </a:p>
        </p:txBody>
      </p:sp>
      <p:sp>
        <p:nvSpPr>
          <p:cNvPr id="8" name="Title 1"/>
          <p:cNvSpPr txBox="1">
            <a:spLocks/>
          </p:cNvSpPr>
          <p:nvPr/>
        </p:nvSpPr>
        <p:spPr bwMode="auto">
          <a:xfrm>
            <a:off x="533400" y="620688"/>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What we have achieved</a:t>
            </a:r>
          </a:p>
        </p:txBody>
      </p:sp>
    </p:spTree>
    <p:extLst>
      <p:ext uri="{BB962C8B-B14F-4D97-AF65-F5344CB8AC3E}">
        <p14:creationId xmlns:p14="http://schemas.microsoft.com/office/powerpoint/2010/main" val="2695849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7"/>
            <a:ext cx="7772400" cy="504056"/>
          </a:xfrm>
        </p:spPr>
        <p:txBody>
          <a:bodyPr/>
          <a:lstStyle/>
          <a:p>
            <a:r>
              <a:rPr lang="en-GB" sz="2000" dirty="0"/>
              <a:t>Acknowledgements</a:t>
            </a:r>
          </a:p>
        </p:txBody>
      </p:sp>
      <p:sp>
        <p:nvSpPr>
          <p:cNvPr id="3" name="Content Placeholder 2"/>
          <p:cNvSpPr>
            <a:spLocks noGrp="1"/>
          </p:cNvSpPr>
          <p:nvPr>
            <p:ph idx="1"/>
          </p:nvPr>
        </p:nvSpPr>
        <p:spPr>
          <a:xfrm>
            <a:off x="2339752" y="1052736"/>
            <a:ext cx="6624736" cy="4824536"/>
          </a:xfrm>
        </p:spPr>
        <p:txBody>
          <a:bodyPr>
            <a:normAutofit fontScale="55000" lnSpcReduction="20000"/>
          </a:bodyPr>
          <a:lstStyle/>
          <a:p>
            <a:pPr lvl="0"/>
            <a:r>
              <a:rPr lang="en-GB" dirty="0"/>
              <a:t>Thank you to the Foundation of Nursing Studies and Burdett Trust for all their support and guidance</a:t>
            </a:r>
          </a:p>
          <a:p>
            <a:pPr lvl="0"/>
            <a:r>
              <a:rPr lang="en-GB" dirty="0"/>
              <a:t>We thank Jo Odell for her support, guidance and expert facilitation</a:t>
            </a:r>
          </a:p>
          <a:p>
            <a:pPr lvl="0"/>
            <a:r>
              <a:rPr lang="en-GB" dirty="0"/>
              <a:t>We thank the NHSCT and all our colleagues particularly previous Executive Director of Nursing, Mrs Olive MacLeod and current Executive Director of Nursing, Mrs Eileen McEneaney, Assistant Director, Elizabeth Graham and Practice Development Nurse Facilitator, Martina Monaghan for their support and commitment to improving the experience for patients with a dementia coming into acute care wards</a:t>
            </a:r>
          </a:p>
          <a:p>
            <a:pPr lvl="0"/>
            <a:r>
              <a:rPr lang="en-GB" dirty="0"/>
              <a:t>We thank Alzheimer's Society for their support of this project and all we are trying to achieve</a:t>
            </a:r>
          </a:p>
          <a:p>
            <a:pPr lvl="0"/>
            <a:r>
              <a:rPr lang="en-GB" dirty="0"/>
              <a:t>We thank the Public Health Agency NI (PHA) and Dementia Together NI for their support in so many ways including financial</a:t>
            </a:r>
          </a:p>
          <a:p>
            <a:pPr lvl="0"/>
            <a:r>
              <a:rPr lang="en-GB" dirty="0"/>
              <a:t>Patients and families who willingly shared their stories and feedback</a:t>
            </a:r>
          </a:p>
          <a:p>
            <a:pPr marL="0" indent="0">
              <a:buClr>
                <a:srgbClr val="762872"/>
              </a:buClr>
              <a:buSzPct val="7000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5398736"/>
            <a:ext cx="1822704" cy="6960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183" y="5398736"/>
            <a:ext cx="2436609" cy="4785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96" y="1849656"/>
            <a:ext cx="1974520" cy="74654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128" y="3887239"/>
            <a:ext cx="2029379" cy="102821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411" y="2783635"/>
            <a:ext cx="1083556" cy="102821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766" y="5638004"/>
            <a:ext cx="3110458" cy="615708"/>
          </a:xfrm>
          <a:prstGeom prst="rect">
            <a:avLst/>
          </a:prstGeom>
        </p:spPr>
      </p:pic>
    </p:spTree>
    <p:extLst>
      <p:ext uri="{BB962C8B-B14F-4D97-AF65-F5344CB8AC3E}">
        <p14:creationId xmlns:p14="http://schemas.microsoft.com/office/powerpoint/2010/main" val="204431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895425"/>
            <a:ext cx="7772400" cy="1021407"/>
          </a:xfrm>
        </p:spPr>
        <p:txBody>
          <a:bodyPr>
            <a:normAutofit fontScale="90000"/>
          </a:bodyPr>
          <a:lstStyle/>
          <a:p>
            <a:pPr algn="ctr"/>
            <a:r>
              <a:rPr lang="en-GB" dirty="0"/>
              <a:t>Making a difference through Practice Development</a:t>
            </a:r>
          </a:p>
        </p:txBody>
      </p:sp>
      <p:sp>
        <p:nvSpPr>
          <p:cNvPr id="7" name="Rectangle 6"/>
          <p:cNvSpPr/>
          <p:nvPr/>
        </p:nvSpPr>
        <p:spPr bwMode="auto">
          <a:xfrm>
            <a:off x="288032" y="1988840"/>
            <a:ext cx="8460432" cy="3888432"/>
          </a:xfrm>
          <a:prstGeom prst="rect">
            <a:avLst/>
          </a:prstGeom>
          <a:solidFill>
            <a:schemeClr val="accent1">
              <a:alpha val="27000"/>
            </a:schemeClr>
          </a:solidFill>
          <a:ln w="9525" cap="flat" cmpd="sng" algn="ctr">
            <a:solidFill>
              <a:schemeClr val="tx1"/>
            </a:solidFill>
            <a:prstDash val="solid"/>
            <a:round/>
            <a:headEnd type="none" w="med" len="med"/>
            <a:tailEnd type="none" w="med" len="med"/>
          </a:ln>
          <a:effectLst>
            <a:softEdge rad="31750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2204864"/>
            <a:ext cx="7640495" cy="2484400"/>
          </a:xfrm>
          <a:prstGeom prst="rect">
            <a:avLst/>
          </a:prstGeom>
          <a:effectLst>
            <a:softEdge rad="317500"/>
          </a:effectLst>
        </p:spPr>
      </p:pic>
      <p:sp>
        <p:nvSpPr>
          <p:cNvPr id="10" name="Content Placeholder 6"/>
          <p:cNvSpPr txBox="1">
            <a:spLocks/>
          </p:cNvSpPr>
          <p:nvPr/>
        </p:nvSpPr>
        <p:spPr bwMode="auto">
          <a:xfrm>
            <a:off x="-108520" y="4832836"/>
            <a:ext cx="9083352" cy="147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lgn="ctr">
              <a:buFont typeface="Wingdings" pitchFamily="2" charset="2"/>
              <a:buNone/>
            </a:pPr>
            <a:r>
              <a:rPr lang="en-GB" sz="2700" i="1" kern="0" dirty="0"/>
              <a:t>One small change can have an enormous impact!</a:t>
            </a:r>
          </a:p>
        </p:txBody>
      </p:sp>
    </p:spTree>
    <p:extLst>
      <p:ext uri="{BB962C8B-B14F-4D97-AF65-F5344CB8AC3E}">
        <p14:creationId xmlns:p14="http://schemas.microsoft.com/office/powerpoint/2010/main" val="41251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972017"/>
            <a:ext cx="2592288" cy="584775"/>
          </a:xfrm>
          <a:prstGeom prst="rect">
            <a:avLst/>
          </a:prstGeom>
          <a:noFill/>
        </p:spPr>
        <p:txBody>
          <a:bodyPr wrap="square" rtlCol="0">
            <a:spAutoFit/>
          </a:bodyPr>
          <a:lstStyle/>
          <a:p>
            <a:pPr algn="ctr"/>
            <a:r>
              <a:rPr lang="en-GB" sz="3200" b="1" u="sng" dirty="0">
                <a:solidFill>
                  <a:srgbClr val="009BB0"/>
                </a:solidFill>
                <a:latin typeface="+mn-lt"/>
              </a:rPr>
              <a:t>CONTEXT</a:t>
            </a:r>
            <a:r>
              <a:rPr lang="en-GB" sz="2800" dirty="0">
                <a:solidFill>
                  <a:srgbClr val="009BB0"/>
                </a:solidFill>
                <a:latin typeface="+mn-lt"/>
              </a:rPr>
              <a:t>  </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CrisscrossEtching trans="21000" pressure="0"/>
                    </a14:imgEffect>
                  </a14:imgLayer>
                </a14:imgProps>
              </a:ext>
              <a:ext uri="{28A0092B-C50C-407E-A947-70E740481C1C}">
                <a14:useLocalDpi xmlns:a14="http://schemas.microsoft.com/office/drawing/2010/main" val="0"/>
              </a:ext>
            </a:extLst>
          </a:blip>
          <a:stretch>
            <a:fillRect/>
          </a:stretch>
        </p:blipFill>
        <p:spPr>
          <a:xfrm>
            <a:off x="467544" y="2310730"/>
            <a:ext cx="7848872" cy="3638550"/>
          </a:xfrm>
          <a:prstGeom prst="rect">
            <a:avLst/>
          </a:prstGeom>
        </p:spPr>
      </p:pic>
      <p:sp>
        <p:nvSpPr>
          <p:cNvPr id="10" name="Rectangle 9"/>
          <p:cNvSpPr/>
          <p:nvPr/>
        </p:nvSpPr>
        <p:spPr>
          <a:xfrm>
            <a:off x="539552" y="1332632"/>
            <a:ext cx="7848871" cy="3508653"/>
          </a:xfrm>
          <a:prstGeom prst="rect">
            <a:avLst/>
          </a:prstGeom>
        </p:spPr>
        <p:txBody>
          <a:bodyPr wrap="square">
            <a:spAutoFit/>
          </a:bodyPr>
          <a:lstStyle/>
          <a:p>
            <a:pPr marL="342900" indent="-342900">
              <a:buClr>
                <a:srgbClr val="8E3089"/>
              </a:buClr>
              <a:buFont typeface="Arial" panose="020B0604020202020204" pitchFamily="34" charset="0"/>
              <a:buChar char="►"/>
            </a:pPr>
            <a:endParaRPr lang="en-GB" sz="2100" dirty="0">
              <a:solidFill>
                <a:schemeClr val="bg2"/>
              </a:solidFill>
              <a:latin typeface="+mn-lt"/>
              <a:cs typeface="Arial" panose="020B0604020202020204" pitchFamily="34" charset="0"/>
            </a:endParaRPr>
          </a:p>
          <a:p>
            <a:pPr marL="457200" indent="-457200">
              <a:buClr>
                <a:srgbClr val="8E3089"/>
              </a:buClr>
              <a:buFont typeface="Arial" panose="020B0604020202020204" pitchFamily="34" charset="0"/>
              <a:buChar char="►"/>
            </a:pPr>
            <a:r>
              <a:rPr lang="en-GB" sz="2100" dirty="0">
                <a:solidFill>
                  <a:schemeClr val="bg2"/>
                </a:solidFill>
                <a:latin typeface="+mn-lt"/>
                <a:cs typeface="Arial" panose="020B0604020202020204" pitchFamily="34" charset="0"/>
              </a:rPr>
              <a:t>An aging population – changing demography (by 2020 the number of people over 75 years  will  increase by 40% and over 85 years increase by 58%)</a:t>
            </a:r>
          </a:p>
          <a:p>
            <a:pPr marL="457200" indent="-457200">
              <a:buClr>
                <a:srgbClr val="8E3089"/>
              </a:buClr>
              <a:buFont typeface="Arial" panose="020B0604020202020204" pitchFamily="34" charset="0"/>
              <a:buChar char="►"/>
            </a:pPr>
            <a:r>
              <a:rPr lang="en-GB" sz="2100" dirty="0">
                <a:solidFill>
                  <a:schemeClr val="bg2"/>
                </a:solidFill>
                <a:latin typeface="+mn-lt"/>
                <a:cs typeface="Arial" panose="020B0604020202020204" pitchFamily="34" charset="0"/>
              </a:rPr>
              <a:t>Increased  dependency, complex client-needs, multiple comorbidities</a:t>
            </a:r>
          </a:p>
          <a:p>
            <a:pPr marL="457200" indent="-457200">
              <a:buClr>
                <a:srgbClr val="8E3089"/>
              </a:buClr>
              <a:buFont typeface="Arial" panose="020B0604020202020204" pitchFamily="34" charset="0"/>
              <a:buChar char="►"/>
            </a:pPr>
            <a:r>
              <a:rPr lang="en-GB" sz="2100" dirty="0">
                <a:solidFill>
                  <a:schemeClr val="bg2"/>
                </a:solidFill>
                <a:latin typeface="+mn-lt"/>
                <a:cs typeface="Arial" panose="020B0604020202020204" pitchFamily="34" charset="0"/>
              </a:rPr>
              <a:t>Transforming Your Care (2011) Right Care, Right Place, Right Time </a:t>
            </a:r>
            <a:r>
              <a:rPr lang="en-GB" sz="1200" dirty="0">
                <a:solidFill>
                  <a:schemeClr val="bg2"/>
                </a:solidFill>
                <a:latin typeface="+mn-lt"/>
                <a:cs typeface="Arial" panose="020B0604020202020204" pitchFamily="34" charset="0"/>
              </a:rPr>
              <a:t>(</a:t>
            </a:r>
            <a:r>
              <a:rPr lang="en-GB" sz="1200" dirty="0">
                <a:latin typeface="+mn-lt"/>
                <a:hlinkClick r:id="rId4"/>
              </a:rPr>
              <a:t>https://www.health-ni.gov.uk/topics/health-policy/transforming-your-care</a:t>
            </a:r>
            <a:r>
              <a:rPr lang="en-GB" sz="1200" dirty="0">
                <a:solidFill>
                  <a:schemeClr val="bg2"/>
                </a:solidFill>
                <a:latin typeface="+mn-lt"/>
              </a:rPr>
              <a:t>)</a:t>
            </a:r>
            <a:endParaRPr lang="en-GB" sz="1200" dirty="0">
              <a:solidFill>
                <a:schemeClr val="bg2"/>
              </a:solidFill>
              <a:latin typeface="+mn-lt"/>
              <a:cs typeface="Arial" panose="020B0604020202020204" pitchFamily="34" charset="0"/>
            </a:endParaRPr>
          </a:p>
          <a:p>
            <a:pPr marL="457200" indent="-457200">
              <a:buClr>
                <a:srgbClr val="8E3089"/>
              </a:buClr>
              <a:buFont typeface="Arial" panose="020B0604020202020204" pitchFamily="34" charset="0"/>
              <a:buChar char="►"/>
            </a:pPr>
            <a:r>
              <a:rPr lang="en-GB" sz="2100" dirty="0">
                <a:solidFill>
                  <a:schemeClr val="bg2"/>
                </a:solidFill>
                <a:latin typeface="+mn-lt"/>
                <a:cs typeface="Arial" panose="020B0604020202020204" pitchFamily="34" charset="0"/>
              </a:rPr>
              <a:t>RCN ‘Care in Crisis’ Survey 2015 </a:t>
            </a:r>
            <a:r>
              <a:rPr lang="en-GB" sz="1200" dirty="0">
                <a:solidFill>
                  <a:schemeClr val="bg2"/>
                </a:solidFill>
                <a:latin typeface="+mn-lt"/>
                <a:cs typeface="Arial" panose="020B0604020202020204" pitchFamily="34" charset="0"/>
              </a:rPr>
              <a:t>(</a:t>
            </a:r>
            <a:r>
              <a:rPr lang="en-GB" sz="1200" dirty="0">
                <a:solidFill>
                  <a:schemeClr val="bg2"/>
                </a:solidFill>
                <a:latin typeface="+mn-lt"/>
                <a:cs typeface="Arial" panose="020B0604020202020204" pitchFamily="34" charset="0"/>
                <a:hlinkClick r:id="rId5"/>
              </a:rPr>
              <a:t>https://www.rcn.org.uk/-/media/royal-college-of-nursing/documents/publications/2015/october/005348.pdf</a:t>
            </a:r>
            <a:r>
              <a:rPr lang="en-GB" sz="1200" dirty="0">
                <a:solidFill>
                  <a:schemeClr val="bg2"/>
                </a:solidFill>
                <a:latin typeface="+mn-lt"/>
                <a:cs typeface="Arial" panose="020B0604020202020204" pitchFamily="34" charset="0"/>
              </a:rPr>
              <a:t>)</a:t>
            </a:r>
          </a:p>
          <a:p>
            <a:pPr marL="457200" indent="-457200">
              <a:buClr>
                <a:srgbClr val="8E3089"/>
              </a:buClr>
              <a:buFont typeface="Arial" panose="020B0604020202020204" pitchFamily="34" charset="0"/>
              <a:buChar char="►"/>
            </a:pPr>
            <a:endParaRPr lang="en-GB" sz="2100" dirty="0">
              <a:solidFill>
                <a:schemeClr val="bg2"/>
              </a:solidFill>
              <a:latin typeface="+mn-lt"/>
            </a:endParaRPr>
          </a:p>
        </p:txBody>
      </p:sp>
    </p:spTree>
    <p:extLst>
      <p:ext uri="{BB962C8B-B14F-4D97-AF65-F5344CB8AC3E}">
        <p14:creationId xmlns:p14="http://schemas.microsoft.com/office/powerpoint/2010/main" val="187773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Details</a:t>
            </a:r>
          </a:p>
        </p:txBody>
      </p:sp>
      <p:sp>
        <p:nvSpPr>
          <p:cNvPr id="3" name="Content Placeholder 2"/>
          <p:cNvSpPr>
            <a:spLocks noGrp="1"/>
          </p:cNvSpPr>
          <p:nvPr>
            <p:ph idx="1"/>
          </p:nvPr>
        </p:nvSpPr>
        <p:spPr/>
        <p:txBody>
          <a:bodyPr/>
          <a:lstStyle/>
          <a:p>
            <a:r>
              <a:rPr lang="en-GB" sz="2800" dirty="0"/>
              <a:t>Maria Loughran; Lead Nurse Nursing Innovation and Practice Development Team NHSCT. Email: </a:t>
            </a:r>
            <a:r>
              <a:rPr lang="en-GB" dirty="0">
                <a:hlinkClick r:id="rId2"/>
              </a:rPr>
              <a:t>maria.loughran@northerntrust.hscni.net</a:t>
            </a:r>
            <a:endParaRPr lang="en-GB" dirty="0"/>
          </a:p>
          <a:p>
            <a:r>
              <a:rPr lang="en-GB" sz="2800" dirty="0"/>
              <a:t>Orla Mathews; Dementia Service Improvement Lead NHSCT. Email:</a:t>
            </a:r>
          </a:p>
          <a:p>
            <a:r>
              <a:rPr lang="en-GB" dirty="0">
                <a:hlinkClick r:id="rId3"/>
              </a:rPr>
              <a:t>orla.mathews@northerntrust.hscni.net</a:t>
            </a:r>
            <a:endParaRPr lang="en-GB" dirty="0"/>
          </a:p>
          <a:p>
            <a:endParaRPr lang="en-GB" dirty="0"/>
          </a:p>
        </p:txBody>
      </p:sp>
    </p:spTree>
    <p:extLst>
      <p:ext uri="{BB962C8B-B14F-4D97-AF65-F5344CB8AC3E}">
        <p14:creationId xmlns:p14="http://schemas.microsoft.com/office/powerpoint/2010/main" val="225317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381000" y="1858118"/>
            <a:ext cx="8534400" cy="3960440"/>
          </a:xfrm>
        </p:spPr>
        <p:txBody>
          <a:bodyPr/>
          <a:lstStyle/>
          <a:p>
            <a:r>
              <a:rPr lang="en-US" sz="1800" dirty="0"/>
              <a:t>Department of Health, Social Services and Public Safety (2016) </a:t>
            </a:r>
            <a:r>
              <a:rPr lang="en-US" sz="1800" i="1" dirty="0"/>
              <a:t>The Dementia Learning and Development Framework. </a:t>
            </a:r>
            <a:r>
              <a:rPr lang="en-US" sz="1800" dirty="0"/>
              <a:t>Belfast. Northern Ireland. </a:t>
            </a:r>
          </a:p>
          <a:p>
            <a:r>
              <a:rPr lang="en-US" sz="1800" dirty="0"/>
              <a:t>Department of Health, Social Services and Public Safety (2011) </a:t>
            </a:r>
            <a:r>
              <a:rPr lang="en-US" sz="1800" i="1" dirty="0"/>
              <a:t>Improving Dementia Services in Northern Ireland: A Regional Strategy. </a:t>
            </a:r>
            <a:r>
              <a:rPr lang="en-US" sz="1800" dirty="0"/>
              <a:t>Belfast. Northern Ireland. </a:t>
            </a:r>
          </a:p>
          <a:p>
            <a:r>
              <a:rPr lang="en-US" sz="1800" dirty="0"/>
              <a:t>Department of Health, Social Services and Public Safety (2011)</a:t>
            </a:r>
            <a:r>
              <a:rPr lang="en-US" sz="1800" i="1" dirty="0"/>
              <a:t> Transforming Your Care - A Review of Health and Social Care in NI. </a:t>
            </a:r>
            <a:r>
              <a:rPr lang="en-US" sz="1800" dirty="0"/>
              <a:t>Belfast. Northern Ireland. </a:t>
            </a:r>
          </a:p>
          <a:p>
            <a:r>
              <a:rPr lang="en-US" sz="1800" dirty="0"/>
              <a:t>Dewing, J.</a:t>
            </a:r>
            <a:r>
              <a:rPr lang="en-US" sz="1800" b="1" dirty="0"/>
              <a:t> </a:t>
            </a:r>
            <a:r>
              <a:rPr lang="en-US" sz="1800" dirty="0"/>
              <a:t>(2009) Caring for people with dementia: noise and light. </a:t>
            </a:r>
            <a:r>
              <a:rPr lang="en-US" sz="1800" i="1" dirty="0"/>
              <a:t>Nursing Older People</a:t>
            </a:r>
            <a:r>
              <a:rPr lang="en-US" sz="1800" dirty="0"/>
              <a:t>. 21, (5), 34-38.</a:t>
            </a:r>
          </a:p>
          <a:p>
            <a:r>
              <a:rPr lang="en-US" sz="1800" dirty="0"/>
              <a:t>McCormack, B. and McCance, T.V. (2017) </a:t>
            </a:r>
            <a:r>
              <a:rPr lang="en-US" sz="1800" i="1" dirty="0"/>
              <a:t>Person-</a:t>
            </a:r>
            <a:r>
              <a:rPr lang="en-US" sz="1800" i="1" dirty="0" err="1"/>
              <a:t>centred</a:t>
            </a:r>
            <a:r>
              <a:rPr lang="en-US" sz="1800" i="1" dirty="0"/>
              <a:t> Practice in Nursing and Healthcare: Theory and Practice. </a:t>
            </a:r>
            <a:r>
              <a:rPr lang="en-US" sz="1800" dirty="0"/>
              <a:t>London: Wiley-Blackwell. 2017.   </a:t>
            </a:r>
          </a:p>
          <a:p>
            <a:r>
              <a:rPr lang="en-US" sz="1800" dirty="0"/>
              <a:t>National Institute for Clinical Excellence (2006) </a:t>
            </a:r>
            <a:r>
              <a:rPr lang="en-US" sz="1800" i="1" dirty="0"/>
              <a:t>Dementia: Supporting people with dementia and their </a:t>
            </a:r>
            <a:r>
              <a:rPr lang="en-US" sz="1800" i="1" dirty="0" err="1"/>
              <a:t>carers</a:t>
            </a:r>
            <a:r>
              <a:rPr lang="en-US" sz="1800" i="1" dirty="0"/>
              <a:t> in health and social </a:t>
            </a:r>
            <a:r>
              <a:rPr lang="en-US" sz="1800" i="1" dirty="0" err="1"/>
              <a:t>carers</a:t>
            </a:r>
            <a:r>
              <a:rPr lang="en-US" sz="1800" i="1" dirty="0"/>
              <a:t>. </a:t>
            </a:r>
            <a:r>
              <a:rPr lang="en-US" sz="1800" dirty="0"/>
              <a:t>NICE, London </a:t>
            </a:r>
          </a:p>
          <a:p>
            <a:endParaRPr lang="en-US" sz="1800" dirty="0"/>
          </a:p>
        </p:txBody>
      </p:sp>
    </p:spTree>
    <p:extLst>
      <p:ext uri="{BB962C8B-B14F-4D97-AF65-F5344CB8AC3E}">
        <p14:creationId xmlns:p14="http://schemas.microsoft.com/office/powerpoint/2010/main" val="132585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pPr lvl="0"/>
            <a:r>
              <a:rPr lang="en-US" sz="1800" dirty="0"/>
              <a:t>O’Shea, E., Manning, E., Ross, E., </a:t>
            </a:r>
            <a:r>
              <a:rPr lang="en-US" sz="1800" dirty="0" err="1"/>
              <a:t>McErlean</a:t>
            </a:r>
            <a:r>
              <a:rPr lang="en-US" sz="1800" dirty="0"/>
              <a:t>, S. and Timmons, S. (2015) </a:t>
            </a:r>
            <a:r>
              <a:rPr lang="en-US" sz="1800" i="1" dirty="0"/>
              <a:t>Northern Ireland Audit of Dementia Care in Acute Hospitals. </a:t>
            </a:r>
            <a:r>
              <a:rPr lang="en-US" sz="1800" dirty="0"/>
              <a:t>Cork: Northern Ireland Audit of Dementia. </a:t>
            </a:r>
            <a:endParaRPr lang="en-GB" sz="1800" dirty="0"/>
          </a:p>
          <a:p>
            <a:pPr lvl="0"/>
            <a:r>
              <a:rPr lang="en-US" sz="1800" dirty="0"/>
              <a:t>Royal College of Nursing (2015) </a:t>
            </a:r>
            <a:r>
              <a:rPr lang="en-US" sz="1800" i="1" dirty="0"/>
              <a:t>Care in Crisis; Independent Sector Workforce Survey in N.I.</a:t>
            </a:r>
            <a:r>
              <a:rPr lang="en-US" sz="1800" dirty="0"/>
              <a:t> RCN. Belfast</a:t>
            </a:r>
            <a:endParaRPr lang="en-GB" sz="1800" dirty="0"/>
          </a:p>
          <a:p>
            <a:pPr lvl="0"/>
            <a:r>
              <a:rPr lang="en-GB" sz="1800" dirty="0"/>
              <a:t>Timmons, S., O’Shea, E., O’Neill, D., Gallagher, P., De </a:t>
            </a:r>
            <a:r>
              <a:rPr lang="en-GB" sz="1800" dirty="0" err="1"/>
              <a:t>Suin</a:t>
            </a:r>
            <a:r>
              <a:rPr lang="en-GB" sz="1800" dirty="0"/>
              <a:t>, A., McArdle, D., Gibbons, P. and Kennelly, S. (2016) Acute hospital dementia care: results from a national audit. </a:t>
            </a:r>
            <a:r>
              <a:rPr lang="en-GB" sz="1800" i="1" dirty="0"/>
              <a:t>BMC Geriatrics.</a:t>
            </a:r>
            <a:r>
              <a:rPr lang="en-GB" sz="1800" dirty="0"/>
              <a:t> 16, (113) </a:t>
            </a:r>
          </a:p>
          <a:p>
            <a:pPr lvl="0"/>
            <a:r>
              <a:rPr lang="en-US" sz="1800" dirty="0"/>
              <a:t>Travers, C., Byrne, G., </a:t>
            </a:r>
            <a:r>
              <a:rPr lang="en-US" sz="1800" dirty="0" err="1"/>
              <a:t>Pachana</a:t>
            </a:r>
            <a:r>
              <a:rPr lang="en-US" sz="1800" dirty="0"/>
              <a:t>, N., Klein, K. and Gray, L. (2013) Prospective observational study of dementia and delirium in the acute hospital setting. </a:t>
            </a:r>
            <a:r>
              <a:rPr lang="en-US" sz="1800" i="1" dirty="0"/>
              <a:t>Internal Medicine Journal. </a:t>
            </a:r>
            <a:r>
              <a:rPr lang="en-US" sz="1800" dirty="0"/>
              <a:t>43, (3), pp 262-269. </a:t>
            </a:r>
            <a:endParaRPr lang="en-GB" sz="1800" dirty="0"/>
          </a:p>
          <a:p>
            <a:endParaRPr lang="en-GB" dirty="0"/>
          </a:p>
        </p:txBody>
      </p:sp>
    </p:spTree>
    <p:extLst>
      <p:ext uri="{BB962C8B-B14F-4D97-AF65-F5344CB8AC3E}">
        <p14:creationId xmlns:p14="http://schemas.microsoft.com/office/powerpoint/2010/main" val="190888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89856"/>
            <a:ext cx="8229600" cy="1143000"/>
          </a:xfrm>
        </p:spPr>
        <p:txBody>
          <a:bodyPr>
            <a:normAutofit fontScale="90000"/>
          </a:bodyPr>
          <a:lstStyle/>
          <a:p>
            <a:pPr algn="ctr"/>
            <a:r>
              <a:rPr lang="en-GB" dirty="0"/>
              <a:t>Together we achieve more!</a:t>
            </a:r>
            <a:br>
              <a:rPr lang="en-GB" dirty="0"/>
            </a:br>
            <a:r>
              <a:rPr lang="en-GB" dirty="0"/>
              <a:t>Project Partners! </a:t>
            </a:r>
          </a:p>
        </p:txBody>
      </p:sp>
      <p:graphicFrame>
        <p:nvGraphicFramePr>
          <p:cNvPr id="7" name="Diagram 6"/>
          <p:cNvGraphicFramePr/>
          <p:nvPr>
            <p:extLst>
              <p:ext uri="{D42A27DB-BD31-4B8C-83A1-F6EECF244321}">
                <p14:modId xmlns:p14="http://schemas.microsoft.com/office/powerpoint/2010/main" val="1828815777"/>
              </p:ext>
            </p:extLst>
          </p:nvPr>
        </p:nvGraphicFramePr>
        <p:xfrm>
          <a:off x="852264" y="2204864"/>
          <a:ext cx="703210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7824" y="2852936"/>
            <a:ext cx="2808313" cy="508541"/>
          </a:xfrm>
          <a:prstGeom prst="rect">
            <a:avLst/>
          </a:prstGeom>
          <a:effectLst>
            <a:glow rad="101600">
              <a:schemeClr val="accent1">
                <a:satMod val="175000"/>
                <a:alpha val="40000"/>
              </a:schemeClr>
            </a:glo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4293096"/>
            <a:ext cx="1822704" cy="865632"/>
          </a:xfrm>
          <a:prstGeom prst="rect">
            <a:avLst/>
          </a:prstGeom>
          <a:effectLst>
            <a:glow rad="139700">
              <a:srgbClr val="762872">
                <a:alpha val="40000"/>
              </a:srgbClr>
            </a:glo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2115" y="3861816"/>
            <a:ext cx="1790545" cy="1728192"/>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70128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trans="45000" pressure="21"/>
                    </a14:imgEffect>
                  </a14:imgLayer>
                </a14:imgProps>
              </a:ext>
              <a:ext uri="{28A0092B-C50C-407E-A947-70E740481C1C}">
                <a14:useLocalDpi xmlns:a14="http://schemas.microsoft.com/office/drawing/2010/main" val="0"/>
              </a:ext>
            </a:extLst>
          </a:blip>
          <a:stretch>
            <a:fillRect/>
          </a:stretch>
        </p:blipFill>
        <p:spPr>
          <a:xfrm>
            <a:off x="153392" y="1783998"/>
            <a:ext cx="6388708" cy="4248472"/>
          </a:xfrm>
          <a:prstGeom prst="rect">
            <a:avLst/>
          </a:prstGeom>
          <a:effectLst>
            <a:softEdge rad="63500"/>
          </a:effectLst>
        </p:spPr>
      </p:pic>
      <p:sp>
        <p:nvSpPr>
          <p:cNvPr id="12" name="Rectangle 11"/>
          <p:cNvSpPr/>
          <p:nvPr/>
        </p:nvSpPr>
        <p:spPr>
          <a:xfrm>
            <a:off x="3707904" y="1052736"/>
            <a:ext cx="5184576" cy="5062924"/>
          </a:xfrm>
          <a:prstGeom prst="rect">
            <a:avLst/>
          </a:prstGeom>
          <a:solidFill>
            <a:schemeClr val="tx1">
              <a:alpha val="70000"/>
            </a:schemeClr>
          </a:solidFill>
          <a:effectLst>
            <a:softEdge rad="317500"/>
          </a:effectLst>
        </p:spPr>
        <p:txBody>
          <a:bodyPr wrap="square">
            <a:spAutoFit/>
          </a:bodyPr>
          <a:lstStyle/>
          <a:p>
            <a:pPr marL="457200" lvl="0" indent="-457200">
              <a:buClr>
                <a:srgbClr val="8E3089"/>
              </a:buClr>
              <a:buFont typeface="Arial" panose="020B0604020202020204" pitchFamily="34" charset="0"/>
              <a:buChar char="►"/>
            </a:pPr>
            <a:r>
              <a:rPr lang="en-GB" sz="1700" dirty="0">
                <a:solidFill>
                  <a:schemeClr val="bg2"/>
                </a:solidFill>
                <a:latin typeface="+mn-lt"/>
              </a:rPr>
              <a:t>Dementia is a major public health challenge for the 21</a:t>
            </a:r>
            <a:r>
              <a:rPr lang="en-GB" sz="1700" baseline="30000" dirty="0">
                <a:solidFill>
                  <a:schemeClr val="bg2"/>
                </a:solidFill>
                <a:latin typeface="+mn-lt"/>
              </a:rPr>
              <a:t>st</a:t>
            </a:r>
            <a:r>
              <a:rPr lang="en-GB" sz="1700" dirty="0">
                <a:solidFill>
                  <a:schemeClr val="bg2"/>
                </a:solidFill>
                <a:latin typeface="+mn-lt"/>
              </a:rPr>
              <a:t> century</a:t>
            </a:r>
          </a:p>
          <a:p>
            <a:pPr marL="457200" lvl="0" indent="-457200">
              <a:buClr>
                <a:srgbClr val="8E3089"/>
              </a:buClr>
              <a:buFont typeface="Arial" panose="020B0604020202020204" pitchFamily="34" charset="0"/>
              <a:buChar char="►"/>
            </a:pPr>
            <a:r>
              <a:rPr lang="en-GB" sz="1700" dirty="0">
                <a:solidFill>
                  <a:schemeClr val="bg2"/>
                </a:solidFill>
                <a:latin typeface="+mn-lt"/>
              </a:rPr>
              <a:t>There are approximately 23,000 people in Northern Ireland with a diagnosis of a dementia disease</a:t>
            </a:r>
          </a:p>
          <a:p>
            <a:pPr marL="457200" lvl="0" indent="-457200">
              <a:buClr>
                <a:srgbClr val="8E3089"/>
              </a:buClr>
              <a:buFont typeface="Arial" panose="020B0604020202020204" pitchFamily="34" charset="0"/>
              <a:buChar char="►"/>
            </a:pPr>
            <a:r>
              <a:rPr lang="en-GB" sz="1700" dirty="0">
                <a:solidFill>
                  <a:schemeClr val="bg2"/>
                </a:solidFill>
                <a:latin typeface="+mn-lt"/>
              </a:rPr>
              <a:t>Approximately 42% of medical admissions have a secondary diagnosis of dementia (Timmons et al., 2015; Travers et al., 2013)</a:t>
            </a:r>
          </a:p>
          <a:p>
            <a:pPr marL="457200" lvl="0" indent="-457200">
              <a:buClr>
                <a:srgbClr val="8E3089"/>
              </a:buClr>
              <a:buFont typeface="Arial" panose="020B0604020202020204" pitchFamily="34" charset="0"/>
              <a:buChar char="►"/>
            </a:pPr>
            <a:r>
              <a:rPr lang="en-GB" sz="1700" dirty="0">
                <a:solidFill>
                  <a:schemeClr val="bg2"/>
                </a:solidFill>
                <a:latin typeface="+mn-lt"/>
              </a:rPr>
              <a:t>Admission to hospital can be extremely distressing for people living with dementia and their families - poorer outcomes such as cognitive/functional decline</a:t>
            </a:r>
          </a:p>
          <a:p>
            <a:pPr marL="457200" lvl="0" indent="-457200">
              <a:buClr>
                <a:srgbClr val="8E3089"/>
              </a:buClr>
              <a:buFont typeface="Arial" panose="020B0604020202020204" pitchFamily="34" charset="0"/>
              <a:buChar char="►"/>
            </a:pPr>
            <a:r>
              <a:rPr lang="en-GB" sz="1700" dirty="0">
                <a:solidFill>
                  <a:schemeClr val="bg2"/>
                </a:solidFill>
                <a:latin typeface="+mn-lt"/>
              </a:rPr>
              <a:t>Acute care environments are often not conducive to meeting the needs of patients with dementia</a:t>
            </a:r>
          </a:p>
          <a:p>
            <a:pPr marL="457200" lvl="0" indent="-457200">
              <a:buClr>
                <a:srgbClr val="8E3089"/>
              </a:buClr>
              <a:buFont typeface="Arial" panose="020B0604020202020204" pitchFamily="34" charset="0"/>
              <a:buChar char="►"/>
            </a:pPr>
            <a:r>
              <a:rPr lang="en-GB" sz="1700" dirty="0">
                <a:solidFill>
                  <a:schemeClr val="bg2"/>
                </a:solidFill>
                <a:latin typeface="+mn-lt"/>
              </a:rPr>
              <a:t>Northern Ireland Audit of Dementia Care in Acute Hospitals 2015</a:t>
            </a:r>
          </a:p>
          <a:p>
            <a:pPr marL="457200" lvl="0" indent="-457200">
              <a:buClr>
                <a:srgbClr val="8E3089"/>
              </a:buClr>
              <a:buFont typeface="Arial" panose="020B0604020202020204" pitchFamily="34" charset="0"/>
              <a:buChar char="►"/>
            </a:pPr>
            <a:r>
              <a:rPr lang="en-GB" sz="1700" dirty="0">
                <a:solidFill>
                  <a:schemeClr val="bg2"/>
                </a:solidFill>
                <a:latin typeface="+mn-lt"/>
              </a:rPr>
              <a:t>NICE, 2006; Dewing, 2009; McCormack and McCance, 2017</a:t>
            </a:r>
          </a:p>
        </p:txBody>
      </p:sp>
      <p:sp>
        <p:nvSpPr>
          <p:cNvPr id="13" name="Title 1"/>
          <p:cNvSpPr txBox="1">
            <a:spLocks/>
          </p:cNvSpPr>
          <p:nvPr/>
        </p:nvSpPr>
        <p:spPr bwMode="auto">
          <a:xfrm>
            <a:off x="183976" y="679401"/>
            <a:ext cx="7772400" cy="10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r>
              <a:rPr lang="en-GB" kern="0" dirty="0"/>
              <a:t>Background:</a:t>
            </a:r>
          </a:p>
        </p:txBody>
      </p:sp>
      <p:sp>
        <p:nvSpPr>
          <p:cNvPr id="15" name="Oval Callout 14"/>
          <p:cNvSpPr/>
          <p:nvPr/>
        </p:nvSpPr>
        <p:spPr bwMode="auto">
          <a:xfrm rot="20403307">
            <a:off x="5074" y="1522216"/>
            <a:ext cx="1796079" cy="981820"/>
          </a:xfrm>
          <a:prstGeom prst="wedgeEllipseCallout">
            <a:avLst>
              <a:gd name="adj1" fmla="val 55096"/>
              <a:gd name="adj2" fmla="val 68819"/>
            </a:avLst>
          </a:prstGeom>
          <a:solidFill>
            <a:schemeClr val="accent1">
              <a:alpha val="37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6" name="TextBox 15"/>
          <p:cNvSpPr txBox="1"/>
          <p:nvPr/>
        </p:nvSpPr>
        <p:spPr>
          <a:xfrm rot="20065610">
            <a:off x="-48622" y="1698264"/>
            <a:ext cx="1834687" cy="646331"/>
          </a:xfrm>
          <a:prstGeom prst="rect">
            <a:avLst/>
          </a:prstGeom>
          <a:noFill/>
        </p:spPr>
        <p:txBody>
          <a:bodyPr wrap="square" rtlCol="0">
            <a:spAutoFit/>
          </a:bodyPr>
          <a:lstStyle/>
          <a:p>
            <a:pPr algn="ctr"/>
            <a:r>
              <a:rPr lang="en-GB" sz="1800" b="1" dirty="0">
                <a:solidFill>
                  <a:schemeClr val="bg2"/>
                </a:solidFill>
                <a:latin typeface="Sitka Banner" panose="02000505000000020004" pitchFamily="2" charset="0"/>
              </a:rPr>
              <a:t>Let’s talk about dementia…</a:t>
            </a:r>
          </a:p>
        </p:txBody>
      </p:sp>
    </p:spTree>
    <p:extLst>
      <p:ext uri="{BB962C8B-B14F-4D97-AF65-F5344CB8AC3E}">
        <p14:creationId xmlns:p14="http://schemas.microsoft.com/office/powerpoint/2010/main" val="201517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7772400" cy="1021407"/>
          </a:xfrm>
        </p:spPr>
        <p:txBody>
          <a:bodyPr/>
          <a:lstStyle/>
          <a:p>
            <a:r>
              <a:rPr lang="en-GB" dirty="0"/>
              <a:t>The start of our journey:</a:t>
            </a:r>
          </a:p>
        </p:txBody>
      </p:sp>
      <p:sp>
        <p:nvSpPr>
          <p:cNvPr id="4" name="Content Placeholder 2"/>
          <p:cNvSpPr>
            <a:spLocks noGrp="1"/>
          </p:cNvSpPr>
          <p:nvPr>
            <p:ph idx="1"/>
          </p:nvPr>
        </p:nvSpPr>
        <p:spPr>
          <a:xfrm>
            <a:off x="467545" y="1700808"/>
            <a:ext cx="5328591" cy="4392488"/>
          </a:xfrm>
        </p:spPr>
        <p:txBody>
          <a:bodyPr>
            <a:noAutofit/>
          </a:bodyPr>
          <a:lstStyle/>
          <a:p>
            <a:pPr>
              <a:buClr>
                <a:srgbClr val="8E3089"/>
              </a:buClr>
              <a:buSzPct val="80000"/>
              <a:buFont typeface="Arial" panose="020B0604020202020204" pitchFamily="34" charset="0"/>
              <a:buChar char="►"/>
            </a:pPr>
            <a:r>
              <a:rPr lang="en-GB" sz="1800" dirty="0"/>
              <a:t>We wanted to improve experience for patients with a dementia and enhance the acute care environment</a:t>
            </a:r>
          </a:p>
          <a:p>
            <a:pPr>
              <a:buClr>
                <a:srgbClr val="8E3089"/>
              </a:buClr>
              <a:buSzPct val="80000"/>
              <a:buFont typeface="Arial" panose="020B0604020202020204" pitchFamily="34" charset="0"/>
              <a:buChar char="►"/>
            </a:pPr>
            <a:r>
              <a:rPr lang="en-GB" sz="1800" dirty="0"/>
              <a:t>Successful FoNS Application 2015 for the Patients First Programme</a:t>
            </a:r>
          </a:p>
          <a:p>
            <a:pPr>
              <a:buClr>
                <a:srgbClr val="8E3089"/>
              </a:buClr>
              <a:buSzPct val="80000"/>
              <a:buFont typeface="Arial" panose="020B0604020202020204" pitchFamily="34" charset="0"/>
              <a:buChar char="►"/>
            </a:pPr>
            <a:r>
              <a:rPr lang="en-GB" sz="1800" dirty="0"/>
              <a:t>Director of Nursing and senior nursing support</a:t>
            </a:r>
          </a:p>
          <a:p>
            <a:pPr>
              <a:buClr>
                <a:srgbClr val="8E3089"/>
              </a:buClr>
              <a:buSzPct val="80000"/>
              <a:buFont typeface="Arial" panose="020B0604020202020204" pitchFamily="34" charset="0"/>
              <a:buChar char="►"/>
            </a:pPr>
            <a:r>
              <a:rPr lang="en-GB" sz="1800" dirty="0"/>
              <a:t>Ward context - Elderly acute ward (B4), busy acute 22 bedded unit at Antrim Hospital, Northern Ireland</a:t>
            </a:r>
          </a:p>
          <a:p>
            <a:pPr>
              <a:buClr>
                <a:srgbClr val="8E3089"/>
              </a:buClr>
              <a:buSzPct val="80000"/>
              <a:buFont typeface="Arial" panose="020B0604020202020204" pitchFamily="34" charset="0"/>
              <a:buChar char="►"/>
            </a:pPr>
            <a:r>
              <a:rPr lang="en-GB" sz="1800" dirty="0"/>
              <a:t>Starting point involved collating ideas from entire team - flip chart, markers and post-its</a:t>
            </a:r>
          </a:p>
          <a:p>
            <a:pPr>
              <a:buClr>
                <a:srgbClr val="8E3089"/>
              </a:buClr>
              <a:buSzPct val="80000"/>
              <a:buFont typeface="Arial" panose="020B0604020202020204" pitchFamily="34" charset="0"/>
              <a:buChar char="►"/>
            </a:pPr>
            <a:r>
              <a:rPr lang="en-GB" sz="1800" dirty="0"/>
              <a:t>Clarifying of values and beliefs - shared vision and purpose - more flip chart and coffee and biscuits!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690486"/>
            <a:ext cx="2736304" cy="3970762"/>
          </a:xfrm>
          <a:prstGeom prst="rect">
            <a:avLst/>
          </a:prstGeom>
          <a:noFill/>
          <a:effectLst>
            <a:glow rad="1905000">
              <a:schemeClr val="accent1">
                <a:satMod val="175000"/>
                <a:alpha val="9000"/>
              </a:schemeClr>
            </a:glow>
            <a:softEdge rad="127000"/>
          </a:effectLst>
        </p:spPr>
      </p:pic>
    </p:spTree>
    <p:extLst>
      <p:ext uri="{BB962C8B-B14F-4D97-AF65-F5344CB8AC3E}">
        <p14:creationId xmlns:p14="http://schemas.microsoft.com/office/powerpoint/2010/main" val="66869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39441"/>
            <a:ext cx="7772400" cy="1021407"/>
          </a:xfrm>
        </p:spPr>
        <p:txBody>
          <a:bodyPr/>
          <a:lstStyle/>
          <a:p>
            <a:r>
              <a:rPr lang="en-GB" dirty="0" err="1"/>
              <a:t>FoNS</a:t>
            </a:r>
            <a:r>
              <a:rPr lang="en-GB" dirty="0"/>
              <a:t> Support:</a:t>
            </a:r>
          </a:p>
        </p:txBody>
      </p:sp>
      <p:sp>
        <p:nvSpPr>
          <p:cNvPr id="6" name="Content Placeholder 2"/>
          <p:cNvSpPr>
            <a:spLocks noGrp="1"/>
          </p:cNvSpPr>
          <p:nvPr>
            <p:ph idx="1"/>
          </p:nvPr>
        </p:nvSpPr>
        <p:spPr>
          <a:xfrm>
            <a:off x="134627" y="1294916"/>
            <a:ext cx="4824536" cy="4248472"/>
          </a:xfrm>
        </p:spPr>
        <p:txBody>
          <a:bodyPr>
            <a:noAutofit/>
          </a:bodyPr>
          <a:lstStyle/>
          <a:p>
            <a:pPr marL="0" indent="0">
              <a:buClr>
                <a:srgbClr val="8E3089"/>
              </a:buClr>
              <a:buNone/>
            </a:pPr>
            <a:endParaRPr lang="en-GB" sz="2000" dirty="0"/>
          </a:p>
          <a:p>
            <a:pPr>
              <a:buClr>
                <a:srgbClr val="8E3089"/>
              </a:buClr>
              <a:buFont typeface="Arial" panose="020B0604020202020204" pitchFamily="34" charset="0"/>
              <a:buChar char="►"/>
            </a:pPr>
            <a:endParaRPr lang="en-GB" sz="2000" dirty="0"/>
          </a:p>
          <a:p>
            <a:pPr>
              <a:buClr>
                <a:srgbClr val="8E3089"/>
              </a:buClr>
              <a:buFont typeface="Arial" panose="020B0604020202020204" pitchFamily="34" charset="0"/>
              <a:buChar char="►"/>
            </a:pPr>
            <a:r>
              <a:rPr lang="en-GB" sz="2000" dirty="0"/>
              <a:t>Through FoNS, vital resources and funding were secured which enabled project development</a:t>
            </a:r>
          </a:p>
          <a:p>
            <a:pPr>
              <a:buClr>
                <a:srgbClr val="8E3089"/>
              </a:buClr>
              <a:buFont typeface="Arial" panose="020B0604020202020204" pitchFamily="34" charset="0"/>
              <a:buChar char="►"/>
            </a:pPr>
            <a:r>
              <a:rPr lang="en-GB" sz="2000" dirty="0"/>
              <a:t>We learnt the fundamentals of active learning in practice development</a:t>
            </a:r>
          </a:p>
          <a:p>
            <a:pPr>
              <a:buClr>
                <a:srgbClr val="8E3089"/>
              </a:buClr>
              <a:buFont typeface="Arial" panose="020B0604020202020204" pitchFamily="34" charset="0"/>
              <a:buChar char="►"/>
            </a:pPr>
            <a:r>
              <a:rPr lang="en-GB" sz="2000" dirty="0"/>
              <a:t>Focused on practice development methodology … periodic evaluation … reflection and creativity</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827984"/>
            <a:ext cx="3051405" cy="2121296"/>
          </a:xfrm>
          <a:prstGeom prst="rect">
            <a:avLst/>
          </a:prstGeom>
          <a:noFill/>
          <a:ln>
            <a:noFill/>
          </a:ln>
          <a:effectLst>
            <a:glow rad="508000">
              <a:schemeClr val="accent2">
                <a:satMod val="175000"/>
                <a:alpha val="25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979" y="1268760"/>
            <a:ext cx="3123413" cy="2234869"/>
          </a:xfrm>
          <a:prstGeom prst="rect">
            <a:avLst/>
          </a:prstGeom>
          <a:effectLst>
            <a:glow rad="647700">
              <a:schemeClr val="accent1">
                <a:satMod val="175000"/>
                <a:alpha val="26000"/>
              </a:schemeClr>
            </a:glow>
          </a:effectLst>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755576" y="5013176"/>
            <a:ext cx="1368152" cy="972109"/>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2339752" y="5047093"/>
            <a:ext cx="1823007" cy="864097"/>
          </a:xfrm>
          <a:prstGeom prst="rect">
            <a:avLst/>
          </a:prstGeom>
        </p:spPr>
      </p:pic>
    </p:spTree>
    <p:extLst>
      <p:ext uri="{BB962C8B-B14F-4D97-AF65-F5344CB8AC3E}">
        <p14:creationId xmlns:p14="http://schemas.microsoft.com/office/powerpoint/2010/main" val="411803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7772400" cy="1021407"/>
          </a:xfrm>
        </p:spPr>
        <p:txBody>
          <a:bodyPr/>
          <a:lstStyle/>
          <a:p>
            <a:r>
              <a:rPr lang="en-GB" dirty="0" err="1"/>
              <a:t>FoNS</a:t>
            </a:r>
            <a:r>
              <a:rPr lang="en-GB" dirty="0"/>
              <a:t> Support:</a:t>
            </a:r>
          </a:p>
        </p:txBody>
      </p:sp>
      <p:sp>
        <p:nvSpPr>
          <p:cNvPr id="4" name="Content Placeholder 2"/>
          <p:cNvSpPr>
            <a:spLocks noGrp="1"/>
          </p:cNvSpPr>
          <p:nvPr>
            <p:ph idx="1"/>
          </p:nvPr>
        </p:nvSpPr>
        <p:spPr>
          <a:xfrm>
            <a:off x="2483768" y="1412776"/>
            <a:ext cx="3960440" cy="4752528"/>
          </a:xfrm>
        </p:spPr>
        <p:txBody>
          <a:bodyPr>
            <a:noAutofit/>
          </a:bodyPr>
          <a:lstStyle/>
          <a:p>
            <a:pPr>
              <a:buClr>
                <a:srgbClr val="8E3089"/>
              </a:buClr>
              <a:buFont typeface="Arial" panose="020B0604020202020204" pitchFamily="34" charset="0"/>
              <a:buChar char="►"/>
            </a:pPr>
            <a:endParaRPr lang="en-GB" sz="1600" dirty="0"/>
          </a:p>
          <a:p>
            <a:pPr>
              <a:buClr>
                <a:srgbClr val="8E3089"/>
              </a:buClr>
              <a:buFont typeface="Arial" panose="020B0604020202020204" pitchFamily="34" charset="0"/>
              <a:buChar char="►"/>
            </a:pPr>
            <a:r>
              <a:rPr lang="en-GB" sz="1600" dirty="0"/>
              <a:t>FoNS facilitated workshops in London ensured protected time and space to explore and develop person-centred practice development ideas</a:t>
            </a:r>
          </a:p>
          <a:p>
            <a:pPr>
              <a:buClr>
                <a:srgbClr val="8E3089"/>
              </a:buClr>
              <a:buFont typeface="Arial" panose="020B0604020202020204" pitchFamily="34" charset="0"/>
              <a:buChar char="►"/>
            </a:pPr>
            <a:r>
              <a:rPr lang="en-GB" sz="1600" dirty="0"/>
              <a:t>Maintained momentum and focus and created renewed energy and ideas</a:t>
            </a:r>
          </a:p>
          <a:p>
            <a:pPr>
              <a:buClr>
                <a:srgbClr val="8E3089"/>
              </a:buClr>
              <a:buFont typeface="Arial" panose="020B0604020202020204" pitchFamily="34" charset="0"/>
              <a:buChar char="►"/>
            </a:pPr>
            <a:r>
              <a:rPr lang="en-GB" sz="1600" dirty="0"/>
              <a:t>Shared learning and support from UK wide colleagues from all disciplines and areas of practice with the same challenges</a:t>
            </a:r>
          </a:p>
          <a:p>
            <a:pPr>
              <a:buClr>
                <a:srgbClr val="8E3089"/>
              </a:buClr>
              <a:buFont typeface="Arial" panose="020B0604020202020204" pitchFamily="34" charset="0"/>
              <a:buChar char="►"/>
            </a:pPr>
            <a:r>
              <a:rPr lang="en-GB" sz="1600" dirty="0"/>
              <a:t>Helped us to develop action plans</a:t>
            </a:r>
          </a:p>
          <a:p>
            <a:pPr>
              <a:buClr>
                <a:srgbClr val="8E3089"/>
              </a:buClr>
              <a:buFont typeface="Arial" panose="020B0604020202020204" pitchFamily="34" charset="0"/>
              <a:buChar char="►"/>
            </a:pPr>
            <a:r>
              <a:rPr lang="en-GB" sz="1600" dirty="0"/>
              <a:t>Truly invaluable</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659" y="1772816"/>
            <a:ext cx="2253797" cy="280831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20" y="1772816"/>
            <a:ext cx="2350684" cy="2808312"/>
          </a:xfrm>
          <a:prstGeom prst="rect">
            <a:avLst/>
          </a:prstGeom>
          <a:effectLst>
            <a:softEdge rad="127000"/>
          </a:effectLst>
        </p:spPr>
      </p:pic>
      <p:sp>
        <p:nvSpPr>
          <p:cNvPr id="7" name="TextBox 6"/>
          <p:cNvSpPr txBox="1"/>
          <p:nvPr/>
        </p:nvSpPr>
        <p:spPr>
          <a:xfrm>
            <a:off x="827584" y="4831992"/>
            <a:ext cx="7128792" cy="1477328"/>
          </a:xfrm>
          <a:prstGeom prst="rect">
            <a:avLst/>
          </a:prstGeom>
          <a:solidFill>
            <a:srgbClr val="00B0F0">
              <a:alpha val="58000"/>
            </a:srgbClr>
          </a:solidFill>
          <a:effectLst>
            <a:softEdge rad="317500"/>
          </a:effectLst>
        </p:spPr>
        <p:txBody>
          <a:bodyPr wrap="square" rtlCol="0">
            <a:spAutoFit/>
          </a:bodyPr>
          <a:lstStyle/>
          <a:p>
            <a:pPr algn="ctr">
              <a:buClr>
                <a:srgbClr val="8E3089"/>
              </a:buClr>
            </a:pPr>
            <a:endParaRPr lang="en-GB" sz="1800" b="1" dirty="0">
              <a:solidFill>
                <a:schemeClr val="accent6">
                  <a:lumMod val="50000"/>
                </a:schemeClr>
              </a:solidFill>
              <a:latin typeface="+mn-lt"/>
            </a:endParaRPr>
          </a:p>
          <a:p>
            <a:pPr algn="ctr">
              <a:buClr>
                <a:srgbClr val="8E3089"/>
              </a:buClr>
            </a:pPr>
            <a:r>
              <a:rPr lang="en-GB" sz="1800" b="1" dirty="0">
                <a:solidFill>
                  <a:schemeClr val="accent6">
                    <a:lumMod val="50000"/>
                  </a:schemeClr>
                </a:solidFill>
                <a:latin typeface="+mn-lt"/>
              </a:rPr>
              <a:t>Jo visited us right here in Northern Ireland and in our own Trust offering high challenge, high support, expert facilitation to enable us to see away forward when the going got tough!</a:t>
            </a:r>
          </a:p>
          <a:p>
            <a:pPr algn="ctr"/>
            <a:endParaRPr lang="en-GB" sz="1800" b="1" dirty="0">
              <a:solidFill>
                <a:schemeClr val="accent6">
                  <a:lumMod val="50000"/>
                </a:schemeClr>
              </a:solidFill>
              <a:latin typeface="+mn-lt"/>
            </a:endParaRPr>
          </a:p>
        </p:txBody>
      </p:sp>
    </p:spTree>
    <p:extLst>
      <p:ext uri="{BB962C8B-B14F-4D97-AF65-F5344CB8AC3E}">
        <p14:creationId xmlns:p14="http://schemas.microsoft.com/office/powerpoint/2010/main" val="61061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VISION:</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CrisscrossEtching trans="47000" pressure="9"/>
                    </a14:imgEffect>
                  </a14:imgLayer>
                </a14:imgProps>
              </a:ext>
              <a:ext uri="{28A0092B-C50C-407E-A947-70E740481C1C}">
                <a14:useLocalDpi xmlns:a14="http://schemas.microsoft.com/office/drawing/2010/main" val="0"/>
              </a:ext>
            </a:extLst>
          </a:blip>
          <a:stretch>
            <a:fillRect/>
          </a:stretch>
        </p:blipFill>
        <p:spPr>
          <a:xfrm>
            <a:off x="1728288" y="1340768"/>
            <a:ext cx="3419776" cy="5063832"/>
          </a:xfrm>
          <a:prstGeom prst="rect">
            <a:avLst/>
          </a:prstGeom>
          <a:effectLst>
            <a:softEdge rad="635000"/>
          </a:effectLst>
        </p:spPr>
      </p:pic>
      <p:sp>
        <p:nvSpPr>
          <p:cNvPr id="6" name="Subtitle 2"/>
          <p:cNvSpPr txBox="1">
            <a:spLocks/>
          </p:cNvSpPr>
          <p:nvPr/>
        </p:nvSpPr>
        <p:spPr bwMode="auto">
          <a:xfrm>
            <a:off x="611560" y="1700807"/>
            <a:ext cx="2880320"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300" kern="0" dirty="0"/>
              <a:t>In order to develop a shared vision for person-centred care, we had to ensure our staff were being listened to and empowered and engaging with the project in order to facilitate transformations in the workplace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848" y="2060848"/>
            <a:ext cx="3385584" cy="2376264"/>
          </a:xfrm>
          <a:prstGeom prst="rect">
            <a:avLst/>
          </a:prstGeom>
          <a:effectLst>
            <a:glow rad="762000">
              <a:schemeClr val="accent5">
                <a:satMod val="175000"/>
                <a:alpha val="40000"/>
              </a:schemeClr>
            </a:glow>
            <a:softEdge rad="127000"/>
          </a:effectLst>
        </p:spPr>
      </p:pic>
      <p:sp>
        <p:nvSpPr>
          <p:cNvPr id="8" name="Title 1"/>
          <p:cNvSpPr txBox="1">
            <a:spLocks/>
          </p:cNvSpPr>
          <p:nvPr/>
        </p:nvSpPr>
        <p:spPr>
          <a:xfrm>
            <a:off x="4716016" y="4653136"/>
            <a:ext cx="4248472" cy="1152128"/>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4000" kern="1200" baseline="0">
                <a:solidFill>
                  <a:srgbClr val="00B5CC"/>
                </a:solidFill>
                <a:latin typeface="Arial" panose="020B0604020202020204" pitchFamily="34" charset="0"/>
                <a:ea typeface="+mj-ea"/>
                <a:cs typeface="Arial" panose="020B0604020202020204" pitchFamily="34" charset="0"/>
              </a:defRPr>
            </a:lvl1pPr>
          </a:lstStyle>
          <a:p>
            <a:pPr algn="ctr"/>
            <a:r>
              <a:rPr lang="en-GB" sz="2800" dirty="0">
                <a:solidFill>
                  <a:srgbClr val="762872"/>
                </a:solidFill>
              </a:rPr>
              <a:t>We completed a values and beliefs clarifications exercise ...</a:t>
            </a:r>
          </a:p>
        </p:txBody>
      </p:sp>
      <p:sp>
        <p:nvSpPr>
          <p:cNvPr id="9" name="Right Arrow 8"/>
          <p:cNvSpPr/>
          <p:nvPr/>
        </p:nvSpPr>
        <p:spPr bwMode="auto">
          <a:xfrm>
            <a:off x="5364088" y="5661248"/>
            <a:ext cx="2880320" cy="360040"/>
          </a:xfrm>
          <a:prstGeom prst="rightArrow">
            <a:avLst/>
          </a:prstGeom>
          <a:solidFill>
            <a:srgbClr val="8E308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580226784"/>
      </p:ext>
    </p:extLst>
  </p:cSld>
  <p:clrMapOvr>
    <a:masterClrMapping/>
  </p:clrMapOvr>
</p:sld>
</file>

<file path=ppt/theme/theme1.xml><?xml version="1.0" encoding="utf-8"?>
<a:theme xmlns:a="http://schemas.openxmlformats.org/drawingml/2006/main" name="ValuesPPTemplates">
  <a:themeElements>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N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ValuesPPTemplates</Template>
  <TotalTime>1106</TotalTime>
  <Words>2499</Words>
  <Application>Microsoft Office PowerPoint</Application>
  <PresentationFormat>On-screen Show (4:3)</PresentationFormat>
  <Paragraphs>233</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Narrow</vt:lpstr>
      <vt:lpstr>Calibri</vt:lpstr>
      <vt:lpstr>Script MT Bold</vt:lpstr>
      <vt:lpstr>Sitka Banner</vt:lpstr>
      <vt:lpstr>Times New Roman</vt:lpstr>
      <vt:lpstr>Wingdings</vt:lpstr>
      <vt:lpstr>ValuesPPTemplates</vt:lpstr>
      <vt:lpstr>PowerPoint Presentation</vt:lpstr>
      <vt:lpstr>PowerPoint Presentation</vt:lpstr>
      <vt:lpstr>PowerPoint Presentation</vt:lpstr>
      <vt:lpstr>Together we achieve more! Project Partners! </vt:lpstr>
      <vt:lpstr>PowerPoint Presentation</vt:lpstr>
      <vt:lpstr>The start of our journey:</vt:lpstr>
      <vt:lpstr>FoNS Support:</vt:lpstr>
      <vt:lpstr>FoNS Support:</vt:lpstr>
      <vt:lpstr>TEAM VISION:</vt:lpstr>
      <vt:lpstr>PowerPoint Presentation</vt:lpstr>
      <vt:lpstr>PowerPoint Presentation</vt:lpstr>
      <vt:lpstr>Outcomes</vt:lpstr>
      <vt:lpstr>Next steps – quick wins</vt:lpstr>
      <vt:lpstr>Next steps – quick wins</vt:lpstr>
      <vt:lpstr>PowerPoint Presentation</vt:lpstr>
      <vt:lpstr>PowerPoint Presentation</vt:lpstr>
      <vt:lpstr>Next steps – big leaps!</vt:lpstr>
      <vt:lpstr>Role of the Dementia Companion</vt:lpstr>
      <vt:lpstr>PowerPoint Presentation</vt:lpstr>
      <vt:lpstr>PowerPoint Presentation</vt:lpstr>
      <vt:lpstr>PowerPoint Presentation</vt:lpstr>
      <vt:lpstr>Patient/family and staff feedback</vt:lpstr>
      <vt:lpstr>Dementia Companion Feedback</vt:lpstr>
      <vt:lpstr>PowerPoint Presentation</vt:lpstr>
      <vt:lpstr>We did have challenges:</vt:lpstr>
      <vt:lpstr>PowerPoint Presentation</vt:lpstr>
      <vt:lpstr>PowerPoint Presentation</vt:lpstr>
      <vt:lpstr>Acknowledgements</vt:lpstr>
      <vt:lpstr>Making a difference through Practice Development</vt:lpstr>
      <vt:lpstr>Contact Details</vt:lpstr>
      <vt:lpstr>References:</vt:lpstr>
      <vt:lpstr>References:</vt:lpstr>
    </vt:vector>
  </TitlesOfParts>
  <Company>Northern Health &amp; Social Care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Chairman’s Awards 2019</dc:title>
  <dc:creator>Carson, Nick</dc:creator>
  <cp:lastModifiedBy>Debbie Warren</cp:lastModifiedBy>
  <cp:revision>121</cp:revision>
  <dcterms:created xsi:type="dcterms:W3CDTF">2019-05-30T13:34:35Z</dcterms:created>
  <dcterms:modified xsi:type="dcterms:W3CDTF">2019-09-12T08:05:58Z</dcterms:modified>
</cp:coreProperties>
</file>