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7"/>
  </p:notesMasterIdLst>
  <p:sldIdLst>
    <p:sldId id="259" r:id="rId3"/>
    <p:sldId id="1496" r:id="rId4"/>
    <p:sldId id="1504" r:id="rId5"/>
    <p:sldId id="1546" r:id="rId6"/>
    <p:sldId id="1518" r:id="rId7"/>
    <p:sldId id="1501" r:id="rId8"/>
    <p:sldId id="1513" r:id="rId9"/>
    <p:sldId id="1514" r:id="rId10"/>
    <p:sldId id="1515" r:id="rId11"/>
    <p:sldId id="1516" r:id="rId12"/>
    <p:sldId id="1541" r:id="rId13"/>
    <p:sldId id="1517" r:id="rId14"/>
    <p:sldId id="1520" r:id="rId15"/>
    <p:sldId id="1542" r:id="rId16"/>
    <p:sldId id="1521" r:id="rId17"/>
    <p:sldId id="1522" r:id="rId18"/>
    <p:sldId id="1523" r:id="rId19"/>
    <p:sldId id="1525" r:id="rId20"/>
    <p:sldId id="1543" r:id="rId21"/>
    <p:sldId id="1526" r:id="rId22"/>
    <p:sldId id="1530" r:id="rId23"/>
    <p:sldId id="1544" r:id="rId24"/>
    <p:sldId id="1528" r:id="rId25"/>
    <p:sldId id="1532" r:id="rId26"/>
    <p:sldId id="1545" r:id="rId27"/>
    <p:sldId id="1535" r:id="rId28"/>
    <p:sldId id="1547" r:id="rId29"/>
    <p:sldId id="1533" r:id="rId30"/>
    <p:sldId id="1538" r:id="rId31"/>
    <p:sldId id="1529" r:id="rId32"/>
    <p:sldId id="1548" r:id="rId33"/>
    <p:sldId id="1540" r:id="rId34"/>
    <p:sldId id="1510" r:id="rId35"/>
    <p:sldId id="14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8ECC"/>
    <a:srgbClr val="A9E2FF"/>
    <a:srgbClr val="01046E"/>
    <a:srgbClr val="5F74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9CE2A-E5DC-420B-9A75-4173084A2923}" v="190" dt="2025-07-14T13:13:01.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719E9-C6A2-40FF-9654-96EDBB5973A3}"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55D61-C4A3-4F35-BE69-7263A95160CD}" type="slidenum">
              <a:rPr lang="en-GB" smtClean="0"/>
              <a:t>‹#›</a:t>
            </a:fld>
            <a:endParaRPr lang="en-GB"/>
          </a:p>
        </p:txBody>
      </p:sp>
    </p:spTree>
    <p:extLst>
      <p:ext uri="{BB962C8B-B14F-4D97-AF65-F5344CB8AC3E}">
        <p14:creationId xmlns:p14="http://schemas.microsoft.com/office/powerpoint/2010/main" val="10952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wm</a:t>
            </a:r>
            <a:endParaRPr lang="en-GB" dirty="0"/>
          </a:p>
        </p:txBody>
      </p:sp>
      <p:sp>
        <p:nvSpPr>
          <p:cNvPr id="4" name="Slide Number Placeholder 3"/>
          <p:cNvSpPr>
            <a:spLocks noGrp="1"/>
          </p:cNvSpPr>
          <p:nvPr>
            <p:ph type="sldNum" sz="quarter" idx="5"/>
          </p:nvPr>
        </p:nvSpPr>
        <p:spPr/>
        <p:txBody>
          <a:bodyPr/>
          <a:lstStyle/>
          <a:p>
            <a:fld id="{5C355D61-C4A3-4F35-BE69-7263A95160CD}" type="slidenum">
              <a:rPr lang="en-GB" smtClean="0"/>
              <a:t>1</a:t>
            </a:fld>
            <a:endParaRPr lang="en-GB"/>
          </a:p>
        </p:txBody>
      </p:sp>
    </p:spTree>
    <p:extLst>
      <p:ext uri="{BB962C8B-B14F-4D97-AF65-F5344CB8AC3E}">
        <p14:creationId xmlns:p14="http://schemas.microsoft.com/office/powerpoint/2010/main" val="156943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0B849-48EF-7055-1C94-1AE500424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162F0-A138-DB9B-A6B7-D249434D0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ECCD0-B973-2818-3F92-0925939CE22E}"/>
              </a:ext>
            </a:extLst>
          </p:cNvPr>
          <p:cNvSpPr>
            <a:spLocks noGrp="1"/>
          </p:cNvSpPr>
          <p:nvPr>
            <p:ph type="body" idx="1"/>
          </p:nvPr>
        </p:nvSpPr>
        <p:spPr/>
        <p:txBody>
          <a:bodyPr/>
          <a:lstStyle/>
          <a:p>
            <a:r>
              <a:rPr lang="en-GB" dirty="0"/>
              <a:t>WM questions </a:t>
            </a:r>
          </a:p>
          <a:p>
            <a:r>
              <a:rPr lang="en-GB" dirty="0"/>
              <a:t>GC Example</a:t>
            </a:r>
          </a:p>
          <a:p>
            <a:endParaRPr lang="en-GB" dirty="0"/>
          </a:p>
        </p:txBody>
      </p:sp>
      <p:sp>
        <p:nvSpPr>
          <p:cNvPr id="4" name="Slide Number Placeholder 3">
            <a:extLst>
              <a:ext uri="{FF2B5EF4-FFF2-40B4-BE49-F238E27FC236}">
                <a16:creationId xmlns:a16="http://schemas.microsoft.com/office/drawing/2014/main" id="{A9F806E2-8252-F9AF-4E26-FA83ECEAE628}"/>
              </a:ext>
            </a:extLst>
          </p:cNvPr>
          <p:cNvSpPr>
            <a:spLocks noGrp="1"/>
          </p:cNvSpPr>
          <p:nvPr>
            <p:ph type="sldNum" sz="quarter" idx="5"/>
          </p:nvPr>
        </p:nvSpPr>
        <p:spPr/>
        <p:txBody>
          <a:bodyPr/>
          <a:lstStyle/>
          <a:p>
            <a:fld id="{5C355D61-C4A3-4F35-BE69-7263A95160CD}" type="slidenum">
              <a:rPr lang="en-GB" smtClean="0"/>
              <a:t>10</a:t>
            </a:fld>
            <a:endParaRPr lang="en-GB"/>
          </a:p>
        </p:txBody>
      </p:sp>
    </p:spTree>
    <p:extLst>
      <p:ext uri="{BB962C8B-B14F-4D97-AF65-F5344CB8AC3E}">
        <p14:creationId xmlns:p14="http://schemas.microsoft.com/office/powerpoint/2010/main" val="419844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GC</a:t>
            </a:r>
          </a:p>
        </p:txBody>
      </p:sp>
      <p:sp>
        <p:nvSpPr>
          <p:cNvPr id="4" name="Slide Number Placeholder 3"/>
          <p:cNvSpPr>
            <a:spLocks noGrp="1"/>
          </p:cNvSpPr>
          <p:nvPr>
            <p:ph type="sldNum" sz="quarter" idx="5"/>
          </p:nvPr>
        </p:nvSpPr>
        <p:spPr/>
        <p:txBody>
          <a:bodyPr/>
          <a:lstStyle/>
          <a:p>
            <a:fld id="{5C355D61-C4A3-4F35-BE69-7263A95160CD}" type="slidenum">
              <a:rPr lang="en-GB" smtClean="0"/>
              <a:t>11</a:t>
            </a:fld>
            <a:endParaRPr lang="en-GB"/>
          </a:p>
        </p:txBody>
      </p:sp>
    </p:spTree>
    <p:extLst>
      <p:ext uri="{BB962C8B-B14F-4D97-AF65-F5344CB8AC3E}">
        <p14:creationId xmlns:p14="http://schemas.microsoft.com/office/powerpoint/2010/main" val="314353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0D750-8F94-323E-87E9-B57125DAC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68EC9-2E4E-309B-2F17-C7688B742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19992-2B96-856C-C80B-95BEDA1499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GC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WM Example</a:t>
            </a:r>
          </a:p>
          <a:p>
            <a:endParaRPr lang="en-GB" dirty="0"/>
          </a:p>
        </p:txBody>
      </p:sp>
      <p:sp>
        <p:nvSpPr>
          <p:cNvPr id="4" name="Slide Number Placeholder 3">
            <a:extLst>
              <a:ext uri="{FF2B5EF4-FFF2-40B4-BE49-F238E27FC236}">
                <a16:creationId xmlns:a16="http://schemas.microsoft.com/office/drawing/2014/main" id="{D2D1299F-702A-551A-5E61-5F8A9E24502C}"/>
              </a:ext>
            </a:extLst>
          </p:cNvPr>
          <p:cNvSpPr>
            <a:spLocks noGrp="1"/>
          </p:cNvSpPr>
          <p:nvPr>
            <p:ph type="sldNum" sz="quarter" idx="5"/>
          </p:nvPr>
        </p:nvSpPr>
        <p:spPr/>
        <p:txBody>
          <a:bodyPr/>
          <a:lstStyle/>
          <a:p>
            <a:fld id="{5C355D61-C4A3-4F35-BE69-7263A95160CD}" type="slidenum">
              <a:rPr lang="en-GB" smtClean="0"/>
              <a:t>12</a:t>
            </a:fld>
            <a:endParaRPr lang="en-GB"/>
          </a:p>
        </p:txBody>
      </p:sp>
    </p:spTree>
    <p:extLst>
      <p:ext uri="{BB962C8B-B14F-4D97-AF65-F5344CB8AC3E}">
        <p14:creationId xmlns:p14="http://schemas.microsoft.com/office/powerpoint/2010/main" val="170605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E5BD0-865B-B1EC-3398-14B7495AE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09792-0993-C903-8DF6-BE3710234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697A8-8E3D-F97A-C8DE-10F4E46E75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GC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WM Example</a:t>
            </a:r>
          </a:p>
          <a:p>
            <a:endParaRPr lang="en-GB" dirty="0"/>
          </a:p>
        </p:txBody>
      </p:sp>
      <p:sp>
        <p:nvSpPr>
          <p:cNvPr id="4" name="Slide Number Placeholder 3">
            <a:extLst>
              <a:ext uri="{FF2B5EF4-FFF2-40B4-BE49-F238E27FC236}">
                <a16:creationId xmlns:a16="http://schemas.microsoft.com/office/drawing/2014/main" id="{B4E394B8-32D0-E237-C502-28844A39CC56}"/>
              </a:ext>
            </a:extLst>
          </p:cNvPr>
          <p:cNvSpPr>
            <a:spLocks noGrp="1"/>
          </p:cNvSpPr>
          <p:nvPr>
            <p:ph type="sldNum" sz="quarter" idx="5"/>
          </p:nvPr>
        </p:nvSpPr>
        <p:spPr/>
        <p:txBody>
          <a:bodyPr/>
          <a:lstStyle/>
          <a:p>
            <a:fld id="{5C355D61-C4A3-4F35-BE69-7263A95160CD}" type="slidenum">
              <a:rPr lang="en-GB" smtClean="0"/>
              <a:t>13</a:t>
            </a:fld>
            <a:endParaRPr lang="en-GB"/>
          </a:p>
        </p:txBody>
      </p:sp>
    </p:spTree>
    <p:extLst>
      <p:ext uri="{BB962C8B-B14F-4D97-AF65-F5344CB8AC3E}">
        <p14:creationId xmlns:p14="http://schemas.microsoft.com/office/powerpoint/2010/main" val="195949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GC </a:t>
            </a:r>
          </a:p>
          <a:p>
            <a:endParaRPr lang="en-GB" dirty="0"/>
          </a:p>
        </p:txBody>
      </p:sp>
      <p:sp>
        <p:nvSpPr>
          <p:cNvPr id="4" name="Slide Number Placeholder 3"/>
          <p:cNvSpPr>
            <a:spLocks noGrp="1"/>
          </p:cNvSpPr>
          <p:nvPr>
            <p:ph type="sldNum" sz="quarter" idx="5"/>
          </p:nvPr>
        </p:nvSpPr>
        <p:spPr/>
        <p:txBody>
          <a:bodyPr/>
          <a:lstStyle/>
          <a:p>
            <a:fld id="{5C355D61-C4A3-4F35-BE69-7263A95160CD}" type="slidenum">
              <a:rPr lang="en-GB" smtClean="0"/>
              <a:t>14</a:t>
            </a:fld>
            <a:endParaRPr lang="en-GB"/>
          </a:p>
        </p:txBody>
      </p:sp>
    </p:spTree>
    <p:extLst>
      <p:ext uri="{BB962C8B-B14F-4D97-AF65-F5344CB8AC3E}">
        <p14:creationId xmlns:p14="http://schemas.microsoft.com/office/powerpoint/2010/main" val="214593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74CBF-F2F8-241E-9782-3F59037AA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50CB7-B872-837E-D442-F7567E248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EEC25-5F50-7E0E-EE85-EEBAB1AFD811}"/>
              </a:ext>
            </a:extLst>
          </p:cNvPr>
          <p:cNvSpPr>
            <a:spLocks noGrp="1"/>
          </p:cNvSpPr>
          <p:nvPr>
            <p:ph type="body" idx="1"/>
          </p:nvPr>
        </p:nvSpPr>
        <p:spPr/>
        <p:txBody>
          <a:bodyPr/>
          <a:lstStyle/>
          <a:p>
            <a:r>
              <a:rPr lang="en-GB" dirty="0"/>
              <a:t>GC questions </a:t>
            </a:r>
          </a:p>
          <a:p>
            <a:r>
              <a:rPr lang="en-GB" dirty="0"/>
              <a:t>WM Example</a:t>
            </a:r>
          </a:p>
          <a:p>
            <a:endParaRPr lang="en-GB" dirty="0"/>
          </a:p>
        </p:txBody>
      </p:sp>
      <p:sp>
        <p:nvSpPr>
          <p:cNvPr id="4" name="Slide Number Placeholder 3">
            <a:extLst>
              <a:ext uri="{FF2B5EF4-FFF2-40B4-BE49-F238E27FC236}">
                <a16:creationId xmlns:a16="http://schemas.microsoft.com/office/drawing/2014/main" id="{179C1C82-3EC9-5143-721F-F94A7897B327}"/>
              </a:ext>
            </a:extLst>
          </p:cNvPr>
          <p:cNvSpPr>
            <a:spLocks noGrp="1"/>
          </p:cNvSpPr>
          <p:nvPr>
            <p:ph type="sldNum" sz="quarter" idx="5"/>
          </p:nvPr>
        </p:nvSpPr>
        <p:spPr/>
        <p:txBody>
          <a:bodyPr/>
          <a:lstStyle/>
          <a:p>
            <a:fld id="{5C355D61-C4A3-4F35-BE69-7263A95160CD}" type="slidenum">
              <a:rPr lang="en-GB" smtClean="0"/>
              <a:t>15</a:t>
            </a:fld>
            <a:endParaRPr lang="en-GB"/>
          </a:p>
        </p:txBody>
      </p:sp>
    </p:spTree>
    <p:extLst>
      <p:ext uri="{BB962C8B-B14F-4D97-AF65-F5344CB8AC3E}">
        <p14:creationId xmlns:p14="http://schemas.microsoft.com/office/powerpoint/2010/main" val="63267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C0A12-4A6E-BADD-574D-CEDC01AD3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2B204-6CD2-798F-159E-0C3C2DF99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557C1-8E26-0D85-A0C8-26FF1A77FF41}"/>
              </a:ext>
            </a:extLst>
          </p:cNvPr>
          <p:cNvSpPr>
            <a:spLocks noGrp="1"/>
          </p:cNvSpPr>
          <p:nvPr>
            <p:ph type="body" idx="1"/>
          </p:nvPr>
        </p:nvSpPr>
        <p:spPr/>
        <p:txBody>
          <a:bodyPr/>
          <a:lstStyle/>
          <a:p>
            <a:r>
              <a:rPr lang="en-GB" dirty="0"/>
              <a:t>GC questions </a:t>
            </a:r>
          </a:p>
          <a:p>
            <a:r>
              <a:rPr lang="en-GB" dirty="0"/>
              <a:t>WM Example</a:t>
            </a:r>
          </a:p>
          <a:p>
            <a:endParaRPr lang="en-GB" dirty="0"/>
          </a:p>
        </p:txBody>
      </p:sp>
      <p:sp>
        <p:nvSpPr>
          <p:cNvPr id="4" name="Slide Number Placeholder 3">
            <a:extLst>
              <a:ext uri="{FF2B5EF4-FFF2-40B4-BE49-F238E27FC236}">
                <a16:creationId xmlns:a16="http://schemas.microsoft.com/office/drawing/2014/main" id="{5F4FA1B7-5043-6CBF-88D1-5531850C43A3}"/>
              </a:ext>
            </a:extLst>
          </p:cNvPr>
          <p:cNvSpPr>
            <a:spLocks noGrp="1"/>
          </p:cNvSpPr>
          <p:nvPr>
            <p:ph type="sldNum" sz="quarter" idx="5"/>
          </p:nvPr>
        </p:nvSpPr>
        <p:spPr/>
        <p:txBody>
          <a:bodyPr/>
          <a:lstStyle/>
          <a:p>
            <a:fld id="{5C355D61-C4A3-4F35-BE69-7263A95160CD}" type="slidenum">
              <a:rPr lang="en-GB" smtClean="0"/>
              <a:t>16</a:t>
            </a:fld>
            <a:endParaRPr lang="en-GB"/>
          </a:p>
        </p:txBody>
      </p:sp>
    </p:spTree>
    <p:extLst>
      <p:ext uri="{BB962C8B-B14F-4D97-AF65-F5344CB8AC3E}">
        <p14:creationId xmlns:p14="http://schemas.microsoft.com/office/powerpoint/2010/main" val="1312204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5AD97-E9FF-4865-1EE1-0304A0183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417A2-BA9D-8127-4075-95061FEEF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8629E-83A5-FC31-A99F-FE602B2E7FFD}"/>
              </a:ext>
            </a:extLst>
          </p:cNvPr>
          <p:cNvSpPr>
            <a:spLocks noGrp="1"/>
          </p:cNvSpPr>
          <p:nvPr>
            <p:ph type="body" idx="1"/>
          </p:nvPr>
        </p:nvSpPr>
        <p:spPr/>
        <p:txBody>
          <a:bodyPr/>
          <a:lstStyle/>
          <a:p>
            <a:r>
              <a:rPr lang="en-GB" dirty="0"/>
              <a:t>GC questions </a:t>
            </a:r>
          </a:p>
          <a:p>
            <a:r>
              <a:rPr lang="en-GB" dirty="0"/>
              <a:t>WM Example</a:t>
            </a:r>
          </a:p>
          <a:p>
            <a:endParaRPr lang="en-GB" dirty="0"/>
          </a:p>
        </p:txBody>
      </p:sp>
      <p:sp>
        <p:nvSpPr>
          <p:cNvPr id="4" name="Slide Number Placeholder 3">
            <a:extLst>
              <a:ext uri="{FF2B5EF4-FFF2-40B4-BE49-F238E27FC236}">
                <a16:creationId xmlns:a16="http://schemas.microsoft.com/office/drawing/2014/main" id="{06CA84B3-9DA6-614C-6E96-034E525581F1}"/>
              </a:ext>
            </a:extLst>
          </p:cNvPr>
          <p:cNvSpPr>
            <a:spLocks noGrp="1"/>
          </p:cNvSpPr>
          <p:nvPr>
            <p:ph type="sldNum" sz="quarter" idx="5"/>
          </p:nvPr>
        </p:nvSpPr>
        <p:spPr/>
        <p:txBody>
          <a:bodyPr/>
          <a:lstStyle/>
          <a:p>
            <a:fld id="{5C355D61-C4A3-4F35-BE69-7263A95160CD}" type="slidenum">
              <a:rPr lang="en-GB" smtClean="0"/>
              <a:t>17</a:t>
            </a:fld>
            <a:endParaRPr lang="en-GB"/>
          </a:p>
        </p:txBody>
      </p:sp>
    </p:spTree>
    <p:extLst>
      <p:ext uri="{BB962C8B-B14F-4D97-AF65-F5344CB8AC3E}">
        <p14:creationId xmlns:p14="http://schemas.microsoft.com/office/powerpoint/2010/main" val="639715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6EBDA-03CE-9978-C574-C86C1FE93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6962B-A357-061F-5D9A-254EC2673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B3508-97DD-84B1-B972-DC9BBF9C680E}"/>
              </a:ext>
            </a:extLst>
          </p:cNvPr>
          <p:cNvSpPr>
            <a:spLocks noGrp="1"/>
          </p:cNvSpPr>
          <p:nvPr>
            <p:ph type="body" idx="1"/>
          </p:nvPr>
        </p:nvSpPr>
        <p:spPr/>
        <p:txBody>
          <a:bodyPr/>
          <a:lstStyle/>
          <a:p>
            <a:r>
              <a:rPr lang="en-GB" dirty="0"/>
              <a:t>GC questions </a:t>
            </a:r>
          </a:p>
          <a:p>
            <a:r>
              <a:rPr lang="en-GB" dirty="0"/>
              <a:t>WM Example</a:t>
            </a:r>
          </a:p>
          <a:p>
            <a:endParaRPr lang="en-GB" dirty="0"/>
          </a:p>
        </p:txBody>
      </p:sp>
      <p:sp>
        <p:nvSpPr>
          <p:cNvPr id="4" name="Slide Number Placeholder 3">
            <a:extLst>
              <a:ext uri="{FF2B5EF4-FFF2-40B4-BE49-F238E27FC236}">
                <a16:creationId xmlns:a16="http://schemas.microsoft.com/office/drawing/2014/main" id="{C49B6B70-CE15-52BC-F0D1-A329D6B386C2}"/>
              </a:ext>
            </a:extLst>
          </p:cNvPr>
          <p:cNvSpPr>
            <a:spLocks noGrp="1"/>
          </p:cNvSpPr>
          <p:nvPr>
            <p:ph type="sldNum" sz="quarter" idx="5"/>
          </p:nvPr>
        </p:nvSpPr>
        <p:spPr/>
        <p:txBody>
          <a:bodyPr/>
          <a:lstStyle/>
          <a:p>
            <a:fld id="{5C355D61-C4A3-4F35-BE69-7263A95160CD}" type="slidenum">
              <a:rPr lang="en-GB" smtClean="0"/>
              <a:t>18</a:t>
            </a:fld>
            <a:endParaRPr lang="en-GB"/>
          </a:p>
        </p:txBody>
      </p:sp>
    </p:spTree>
    <p:extLst>
      <p:ext uri="{BB962C8B-B14F-4D97-AF65-F5344CB8AC3E}">
        <p14:creationId xmlns:p14="http://schemas.microsoft.com/office/powerpoint/2010/main" val="2571231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WM Both</a:t>
            </a:r>
          </a:p>
        </p:txBody>
      </p:sp>
      <p:sp>
        <p:nvSpPr>
          <p:cNvPr id="4" name="Slide Number Placeholder 3"/>
          <p:cNvSpPr>
            <a:spLocks noGrp="1"/>
          </p:cNvSpPr>
          <p:nvPr>
            <p:ph type="sldNum" sz="quarter" idx="5"/>
          </p:nvPr>
        </p:nvSpPr>
        <p:spPr/>
        <p:txBody>
          <a:bodyPr/>
          <a:lstStyle/>
          <a:p>
            <a:fld id="{5C355D61-C4A3-4F35-BE69-7263A95160CD}" type="slidenum">
              <a:rPr lang="en-GB" smtClean="0"/>
              <a:t>19</a:t>
            </a:fld>
            <a:endParaRPr lang="en-GB"/>
          </a:p>
        </p:txBody>
      </p:sp>
    </p:spTree>
    <p:extLst>
      <p:ext uri="{BB962C8B-B14F-4D97-AF65-F5344CB8AC3E}">
        <p14:creationId xmlns:p14="http://schemas.microsoft.com/office/powerpoint/2010/main" val="64407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wm</a:t>
            </a:r>
            <a:endParaRPr lang="en-GB" dirty="0"/>
          </a:p>
        </p:txBody>
      </p:sp>
      <p:sp>
        <p:nvSpPr>
          <p:cNvPr id="4" name="Slide Number Placeholder 3"/>
          <p:cNvSpPr>
            <a:spLocks noGrp="1"/>
          </p:cNvSpPr>
          <p:nvPr>
            <p:ph type="sldNum" sz="quarter" idx="5"/>
          </p:nvPr>
        </p:nvSpPr>
        <p:spPr/>
        <p:txBody>
          <a:bodyPr/>
          <a:lstStyle/>
          <a:p>
            <a:fld id="{5C355D61-C4A3-4F35-BE69-7263A95160CD}" type="slidenum">
              <a:rPr lang="en-GB" smtClean="0"/>
              <a:t>2</a:t>
            </a:fld>
            <a:endParaRPr lang="en-GB"/>
          </a:p>
        </p:txBody>
      </p:sp>
    </p:spTree>
    <p:extLst>
      <p:ext uri="{BB962C8B-B14F-4D97-AF65-F5344CB8AC3E}">
        <p14:creationId xmlns:p14="http://schemas.microsoft.com/office/powerpoint/2010/main" val="242386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692FF-6872-17C8-1119-3EB133FF1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28859-52F6-C468-0C56-800CBB594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DB82C-1394-E24E-5B52-EB7990F07DE2}"/>
              </a:ext>
            </a:extLst>
          </p:cNvPr>
          <p:cNvSpPr>
            <a:spLocks noGrp="1"/>
          </p:cNvSpPr>
          <p:nvPr>
            <p:ph type="body" idx="1"/>
          </p:nvPr>
        </p:nvSpPr>
        <p:spPr/>
        <p:txBody>
          <a:bodyPr/>
          <a:lstStyle/>
          <a:p>
            <a:r>
              <a:rPr lang="en-GB" dirty="0"/>
              <a:t>WM Both</a:t>
            </a:r>
          </a:p>
          <a:p>
            <a:endParaRPr lang="en-GB" dirty="0"/>
          </a:p>
        </p:txBody>
      </p:sp>
      <p:sp>
        <p:nvSpPr>
          <p:cNvPr id="4" name="Slide Number Placeholder 3">
            <a:extLst>
              <a:ext uri="{FF2B5EF4-FFF2-40B4-BE49-F238E27FC236}">
                <a16:creationId xmlns:a16="http://schemas.microsoft.com/office/drawing/2014/main" id="{A3A0C5E1-EA46-3611-72B4-B25F218DDFD9}"/>
              </a:ext>
            </a:extLst>
          </p:cNvPr>
          <p:cNvSpPr>
            <a:spLocks noGrp="1"/>
          </p:cNvSpPr>
          <p:nvPr>
            <p:ph type="sldNum" sz="quarter" idx="5"/>
          </p:nvPr>
        </p:nvSpPr>
        <p:spPr/>
        <p:txBody>
          <a:bodyPr/>
          <a:lstStyle/>
          <a:p>
            <a:fld id="{5C355D61-C4A3-4F35-BE69-7263A95160CD}" type="slidenum">
              <a:rPr lang="en-GB" smtClean="0"/>
              <a:t>20</a:t>
            </a:fld>
            <a:endParaRPr lang="en-GB"/>
          </a:p>
        </p:txBody>
      </p:sp>
    </p:spTree>
    <p:extLst>
      <p:ext uri="{BB962C8B-B14F-4D97-AF65-F5344CB8AC3E}">
        <p14:creationId xmlns:p14="http://schemas.microsoft.com/office/powerpoint/2010/main" val="189205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43CDB-7875-AAFC-9073-5F774EBE3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CD7D1-C7F6-ACAF-057E-1707EC3D6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A0987-E434-8341-C3D1-677BC4C9186B}"/>
              </a:ext>
            </a:extLst>
          </p:cNvPr>
          <p:cNvSpPr>
            <a:spLocks noGrp="1"/>
          </p:cNvSpPr>
          <p:nvPr>
            <p:ph type="body" idx="1"/>
          </p:nvPr>
        </p:nvSpPr>
        <p:spPr/>
        <p:txBody>
          <a:bodyPr/>
          <a:lstStyle/>
          <a:p>
            <a:r>
              <a:rPr lang="en-GB" dirty="0"/>
              <a:t>WM Both</a:t>
            </a:r>
          </a:p>
          <a:p>
            <a:endParaRPr lang="en-GB" dirty="0"/>
          </a:p>
        </p:txBody>
      </p:sp>
      <p:sp>
        <p:nvSpPr>
          <p:cNvPr id="4" name="Slide Number Placeholder 3">
            <a:extLst>
              <a:ext uri="{FF2B5EF4-FFF2-40B4-BE49-F238E27FC236}">
                <a16:creationId xmlns:a16="http://schemas.microsoft.com/office/drawing/2014/main" id="{A7B0FB82-D339-7F8E-8097-0FCC33515AAF}"/>
              </a:ext>
            </a:extLst>
          </p:cNvPr>
          <p:cNvSpPr>
            <a:spLocks noGrp="1"/>
          </p:cNvSpPr>
          <p:nvPr>
            <p:ph type="sldNum" sz="quarter" idx="5"/>
          </p:nvPr>
        </p:nvSpPr>
        <p:spPr/>
        <p:txBody>
          <a:bodyPr/>
          <a:lstStyle/>
          <a:p>
            <a:fld id="{5C355D61-C4A3-4F35-BE69-7263A95160CD}" type="slidenum">
              <a:rPr lang="en-GB" smtClean="0"/>
              <a:t>21</a:t>
            </a:fld>
            <a:endParaRPr lang="en-GB"/>
          </a:p>
        </p:txBody>
      </p:sp>
    </p:spTree>
    <p:extLst>
      <p:ext uri="{BB962C8B-B14F-4D97-AF65-F5344CB8AC3E}">
        <p14:creationId xmlns:p14="http://schemas.microsoft.com/office/powerpoint/2010/main" val="3698465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GC Both</a:t>
            </a:r>
          </a:p>
        </p:txBody>
      </p:sp>
      <p:sp>
        <p:nvSpPr>
          <p:cNvPr id="4" name="Slide Number Placeholder 3"/>
          <p:cNvSpPr>
            <a:spLocks noGrp="1"/>
          </p:cNvSpPr>
          <p:nvPr>
            <p:ph type="sldNum" sz="quarter" idx="5"/>
          </p:nvPr>
        </p:nvSpPr>
        <p:spPr/>
        <p:txBody>
          <a:bodyPr/>
          <a:lstStyle/>
          <a:p>
            <a:fld id="{5C355D61-C4A3-4F35-BE69-7263A95160CD}" type="slidenum">
              <a:rPr lang="en-GB" smtClean="0"/>
              <a:t>22</a:t>
            </a:fld>
            <a:endParaRPr lang="en-GB"/>
          </a:p>
        </p:txBody>
      </p:sp>
    </p:spTree>
    <p:extLst>
      <p:ext uri="{BB962C8B-B14F-4D97-AF65-F5344CB8AC3E}">
        <p14:creationId xmlns:p14="http://schemas.microsoft.com/office/powerpoint/2010/main" val="3897551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6E9DE-FF36-E93B-94E0-046B42119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A715A-18C6-1327-9500-FA698CEB2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5D95D-0AC3-7272-0C56-A002E489B873}"/>
              </a:ext>
            </a:extLst>
          </p:cNvPr>
          <p:cNvSpPr>
            <a:spLocks noGrp="1"/>
          </p:cNvSpPr>
          <p:nvPr>
            <p:ph type="body" idx="1"/>
          </p:nvPr>
        </p:nvSpPr>
        <p:spPr/>
        <p:txBody>
          <a:bodyPr/>
          <a:lstStyle/>
          <a:p>
            <a:r>
              <a:rPr lang="en-GB" dirty="0"/>
              <a:t>GC Both</a:t>
            </a:r>
          </a:p>
          <a:p>
            <a:endParaRPr lang="en-GB" dirty="0"/>
          </a:p>
        </p:txBody>
      </p:sp>
      <p:sp>
        <p:nvSpPr>
          <p:cNvPr id="4" name="Slide Number Placeholder 3">
            <a:extLst>
              <a:ext uri="{FF2B5EF4-FFF2-40B4-BE49-F238E27FC236}">
                <a16:creationId xmlns:a16="http://schemas.microsoft.com/office/drawing/2014/main" id="{4B93B7E8-13C6-0F5B-B68D-B6A7495A035E}"/>
              </a:ext>
            </a:extLst>
          </p:cNvPr>
          <p:cNvSpPr>
            <a:spLocks noGrp="1"/>
          </p:cNvSpPr>
          <p:nvPr>
            <p:ph type="sldNum" sz="quarter" idx="5"/>
          </p:nvPr>
        </p:nvSpPr>
        <p:spPr/>
        <p:txBody>
          <a:bodyPr/>
          <a:lstStyle/>
          <a:p>
            <a:fld id="{5C355D61-C4A3-4F35-BE69-7263A95160CD}" type="slidenum">
              <a:rPr lang="en-GB" smtClean="0"/>
              <a:t>23</a:t>
            </a:fld>
            <a:endParaRPr lang="en-GB"/>
          </a:p>
        </p:txBody>
      </p:sp>
    </p:spTree>
    <p:extLst>
      <p:ext uri="{BB962C8B-B14F-4D97-AF65-F5344CB8AC3E}">
        <p14:creationId xmlns:p14="http://schemas.microsoft.com/office/powerpoint/2010/main" val="2623902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A8067-75D5-502F-86E5-7F9AC896A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476A4-4FA7-BE5F-EFB3-F60344768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D406AF-7C9E-85CF-F575-7325500AAE5B}"/>
              </a:ext>
            </a:extLst>
          </p:cNvPr>
          <p:cNvSpPr>
            <a:spLocks noGrp="1"/>
          </p:cNvSpPr>
          <p:nvPr>
            <p:ph type="body" idx="1"/>
          </p:nvPr>
        </p:nvSpPr>
        <p:spPr/>
        <p:txBody>
          <a:bodyPr/>
          <a:lstStyle/>
          <a:p>
            <a:r>
              <a:rPr lang="en-GB" dirty="0"/>
              <a:t>GC Both</a:t>
            </a:r>
          </a:p>
          <a:p>
            <a:endParaRPr lang="en-GB" dirty="0"/>
          </a:p>
        </p:txBody>
      </p:sp>
      <p:sp>
        <p:nvSpPr>
          <p:cNvPr id="4" name="Slide Number Placeholder 3">
            <a:extLst>
              <a:ext uri="{FF2B5EF4-FFF2-40B4-BE49-F238E27FC236}">
                <a16:creationId xmlns:a16="http://schemas.microsoft.com/office/drawing/2014/main" id="{6247EAF2-65DE-85ED-4479-9C597AC3DC33}"/>
              </a:ext>
            </a:extLst>
          </p:cNvPr>
          <p:cNvSpPr>
            <a:spLocks noGrp="1"/>
          </p:cNvSpPr>
          <p:nvPr>
            <p:ph type="sldNum" sz="quarter" idx="5"/>
          </p:nvPr>
        </p:nvSpPr>
        <p:spPr/>
        <p:txBody>
          <a:bodyPr/>
          <a:lstStyle/>
          <a:p>
            <a:fld id="{5C355D61-C4A3-4F35-BE69-7263A95160CD}" type="slidenum">
              <a:rPr lang="en-GB" smtClean="0"/>
              <a:t>24</a:t>
            </a:fld>
            <a:endParaRPr lang="en-GB"/>
          </a:p>
        </p:txBody>
      </p:sp>
    </p:spTree>
    <p:extLst>
      <p:ext uri="{BB962C8B-B14F-4D97-AF65-F5344CB8AC3E}">
        <p14:creationId xmlns:p14="http://schemas.microsoft.com/office/powerpoint/2010/main" val="1836330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DW</a:t>
            </a:r>
          </a:p>
        </p:txBody>
      </p:sp>
      <p:sp>
        <p:nvSpPr>
          <p:cNvPr id="4" name="Slide Number Placeholder 3"/>
          <p:cNvSpPr>
            <a:spLocks noGrp="1"/>
          </p:cNvSpPr>
          <p:nvPr>
            <p:ph type="sldNum" sz="quarter" idx="5"/>
          </p:nvPr>
        </p:nvSpPr>
        <p:spPr/>
        <p:txBody>
          <a:bodyPr/>
          <a:lstStyle/>
          <a:p>
            <a:fld id="{5C355D61-C4A3-4F35-BE69-7263A95160CD}" type="slidenum">
              <a:rPr lang="en-GB" smtClean="0"/>
              <a:t>25</a:t>
            </a:fld>
            <a:endParaRPr lang="en-GB"/>
          </a:p>
        </p:txBody>
      </p:sp>
    </p:spTree>
    <p:extLst>
      <p:ext uri="{BB962C8B-B14F-4D97-AF65-F5344CB8AC3E}">
        <p14:creationId xmlns:p14="http://schemas.microsoft.com/office/powerpoint/2010/main" val="2766453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85DC-56E1-2EAE-A814-9D864DD69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C125B-5A02-9A23-43F8-8E9958FAD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501A9-27EE-8310-CF7A-7F4F6973F11B}"/>
              </a:ext>
            </a:extLst>
          </p:cNvPr>
          <p:cNvSpPr>
            <a:spLocks noGrp="1"/>
          </p:cNvSpPr>
          <p:nvPr>
            <p:ph type="body" idx="1"/>
          </p:nvPr>
        </p:nvSpPr>
        <p:spPr/>
        <p:txBody>
          <a:bodyPr/>
          <a:lstStyle/>
          <a:p>
            <a:r>
              <a:rPr lang="en-GB" dirty="0"/>
              <a:t>DW</a:t>
            </a:r>
          </a:p>
        </p:txBody>
      </p:sp>
      <p:sp>
        <p:nvSpPr>
          <p:cNvPr id="4" name="Slide Number Placeholder 3">
            <a:extLst>
              <a:ext uri="{FF2B5EF4-FFF2-40B4-BE49-F238E27FC236}">
                <a16:creationId xmlns:a16="http://schemas.microsoft.com/office/drawing/2014/main" id="{A6C7BFE5-2BD5-37FD-DE58-596AA494EDBC}"/>
              </a:ext>
            </a:extLst>
          </p:cNvPr>
          <p:cNvSpPr>
            <a:spLocks noGrp="1"/>
          </p:cNvSpPr>
          <p:nvPr>
            <p:ph type="sldNum" sz="quarter" idx="5"/>
          </p:nvPr>
        </p:nvSpPr>
        <p:spPr/>
        <p:txBody>
          <a:bodyPr/>
          <a:lstStyle/>
          <a:p>
            <a:fld id="{5C355D61-C4A3-4F35-BE69-7263A95160CD}" type="slidenum">
              <a:rPr lang="en-GB" smtClean="0"/>
              <a:t>26</a:t>
            </a:fld>
            <a:endParaRPr lang="en-GB"/>
          </a:p>
        </p:txBody>
      </p:sp>
    </p:spTree>
    <p:extLst>
      <p:ext uri="{BB962C8B-B14F-4D97-AF65-F5344CB8AC3E}">
        <p14:creationId xmlns:p14="http://schemas.microsoft.com/office/powerpoint/2010/main" val="3004748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DW</a:t>
            </a:r>
          </a:p>
        </p:txBody>
      </p:sp>
      <p:sp>
        <p:nvSpPr>
          <p:cNvPr id="4" name="Slide Number Placeholder 3"/>
          <p:cNvSpPr>
            <a:spLocks noGrp="1"/>
          </p:cNvSpPr>
          <p:nvPr>
            <p:ph type="sldNum" sz="quarter" idx="5"/>
          </p:nvPr>
        </p:nvSpPr>
        <p:spPr/>
        <p:txBody>
          <a:bodyPr/>
          <a:lstStyle/>
          <a:p>
            <a:fld id="{5C355D61-C4A3-4F35-BE69-7263A95160CD}" type="slidenum">
              <a:rPr lang="en-GB" smtClean="0"/>
              <a:t>27</a:t>
            </a:fld>
            <a:endParaRPr lang="en-GB"/>
          </a:p>
        </p:txBody>
      </p:sp>
    </p:spTree>
    <p:extLst>
      <p:ext uri="{BB962C8B-B14F-4D97-AF65-F5344CB8AC3E}">
        <p14:creationId xmlns:p14="http://schemas.microsoft.com/office/powerpoint/2010/main" val="439196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721D7-D5A8-4AE9-E0F1-F5C8DD2E6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E4F33-D451-AAD6-547E-0CE0C8D54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DD8B4-4B1C-189C-39C9-ECBAA6A77396}"/>
              </a:ext>
            </a:extLst>
          </p:cNvPr>
          <p:cNvSpPr>
            <a:spLocks noGrp="1"/>
          </p:cNvSpPr>
          <p:nvPr>
            <p:ph type="body" idx="1"/>
          </p:nvPr>
        </p:nvSpPr>
        <p:spPr/>
        <p:txBody>
          <a:bodyPr/>
          <a:lstStyle/>
          <a:p>
            <a:r>
              <a:rPr lang="en-GB" dirty="0"/>
              <a:t>DW</a:t>
            </a:r>
          </a:p>
        </p:txBody>
      </p:sp>
      <p:sp>
        <p:nvSpPr>
          <p:cNvPr id="4" name="Slide Number Placeholder 3">
            <a:extLst>
              <a:ext uri="{FF2B5EF4-FFF2-40B4-BE49-F238E27FC236}">
                <a16:creationId xmlns:a16="http://schemas.microsoft.com/office/drawing/2014/main" id="{35CC22DF-7102-0E02-F384-402507AC95EB}"/>
              </a:ext>
            </a:extLst>
          </p:cNvPr>
          <p:cNvSpPr>
            <a:spLocks noGrp="1"/>
          </p:cNvSpPr>
          <p:nvPr>
            <p:ph type="sldNum" sz="quarter" idx="5"/>
          </p:nvPr>
        </p:nvSpPr>
        <p:spPr/>
        <p:txBody>
          <a:bodyPr/>
          <a:lstStyle/>
          <a:p>
            <a:fld id="{5C355D61-C4A3-4F35-BE69-7263A95160CD}" type="slidenum">
              <a:rPr lang="en-GB" smtClean="0"/>
              <a:t>28</a:t>
            </a:fld>
            <a:endParaRPr lang="en-GB"/>
          </a:p>
        </p:txBody>
      </p:sp>
    </p:spTree>
    <p:extLst>
      <p:ext uri="{BB962C8B-B14F-4D97-AF65-F5344CB8AC3E}">
        <p14:creationId xmlns:p14="http://schemas.microsoft.com/office/powerpoint/2010/main" val="2023133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DW</a:t>
            </a:r>
          </a:p>
        </p:txBody>
      </p:sp>
      <p:sp>
        <p:nvSpPr>
          <p:cNvPr id="4" name="Slide Number Placeholder 3"/>
          <p:cNvSpPr>
            <a:spLocks noGrp="1"/>
          </p:cNvSpPr>
          <p:nvPr>
            <p:ph type="sldNum" sz="quarter" idx="5"/>
          </p:nvPr>
        </p:nvSpPr>
        <p:spPr/>
        <p:txBody>
          <a:bodyPr/>
          <a:lstStyle/>
          <a:p>
            <a:fld id="{5C355D61-C4A3-4F35-BE69-7263A95160CD}" type="slidenum">
              <a:rPr lang="en-GB" smtClean="0"/>
              <a:t>29</a:t>
            </a:fld>
            <a:endParaRPr lang="en-GB"/>
          </a:p>
        </p:txBody>
      </p:sp>
    </p:spTree>
    <p:extLst>
      <p:ext uri="{BB962C8B-B14F-4D97-AF65-F5344CB8AC3E}">
        <p14:creationId xmlns:p14="http://schemas.microsoft.com/office/powerpoint/2010/main" val="18447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wm</a:t>
            </a:r>
            <a:endParaRPr lang="en-GB" dirty="0"/>
          </a:p>
        </p:txBody>
      </p:sp>
      <p:sp>
        <p:nvSpPr>
          <p:cNvPr id="4" name="Slide Number Placeholder 3"/>
          <p:cNvSpPr>
            <a:spLocks noGrp="1"/>
          </p:cNvSpPr>
          <p:nvPr>
            <p:ph type="sldNum" sz="quarter" idx="5"/>
          </p:nvPr>
        </p:nvSpPr>
        <p:spPr/>
        <p:txBody>
          <a:bodyPr/>
          <a:lstStyle/>
          <a:p>
            <a:fld id="{5C355D61-C4A3-4F35-BE69-7263A95160CD}" type="slidenum">
              <a:rPr lang="en-GB" smtClean="0"/>
              <a:t>3</a:t>
            </a:fld>
            <a:endParaRPr lang="en-GB"/>
          </a:p>
        </p:txBody>
      </p:sp>
    </p:spTree>
    <p:extLst>
      <p:ext uri="{BB962C8B-B14F-4D97-AF65-F5344CB8AC3E}">
        <p14:creationId xmlns:p14="http://schemas.microsoft.com/office/powerpoint/2010/main" val="2476291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DW</a:t>
            </a:r>
          </a:p>
        </p:txBody>
      </p:sp>
      <p:sp>
        <p:nvSpPr>
          <p:cNvPr id="4" name="Slide Number Placeholder 3"/>
          <p:cNvSpPr>
            <a:spLocks noGrp="1"/>
          </p:cNvSpPr>
          <p:nvPr>
            <p:ph type="sldNum" sz="quarter" idx="5"/>
          </p:nvPr>
        </p:nvSpPr>
        <p:spPr/>
        <p:txBody>
          <a:bodyPr/>
          <a:lstStyle/>
          <a:p>
            <a:fld id="{5C355D61-C4A3-4F35-BE69-7263A95160CD}" type="slidenum">
              <a:rPr lang="en-GB" smtClean="0"/>
              <a:t>30</a:t>
            </a:fld>
            <a:endParaRPr lang="en-GB"/>
          </a:p>
        </p:txBody>
      </p:sp>
    </p:spTree>
    <p:extLst>
      <p:ext uri="{BB962C8B-B14F-4D97-AF65-F5344CB8AC3E}">
        <p14:creationId xmlns:p14="http://schemas.microsoft.com/office/powerpoint/2010/main" val="1934679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7AE1B-6097-8ECD-4E29-9ED398895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25BB0-DAAA-262D-78BB-5174F05DD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169C4-EC38-A100-DFDC-5D9296BE6ED7}"/>
              </a:ext>
            </a:extLst>
          </p:cNvPr>
          <p:cNvSpPr>
            <a:spLocks noGrp="1"/>
          </p:cNvSpPr>
          <p:nvPr>
            <p:ph type="body" idx="1"/>
          </p:nvPr>
        </p:nvSpPr>
        <p:spPr/>
        <p:txBody>
          <a:bodyPr/>
          <a:lstStyle/>
          <a:p>
            <a:r>
              <a:rPr lang="en-GB" dirty="0"/>
              <a:t>DW</a:t>
            </a:r>
          </a:p>
        </p:txBody>
      </p:sp>
      <p:sp>
        <p:nvSpPr>
          <p:cNvPr id="4" name="Slide Number Placeholder 3">
            <a:extLst>
              <a:ext uri="{FF2B5EF4-FFF2-40B4-BE49-F238E27FC236}">
                <a16:creationId xmlns:a16="http://schemas.microsoft.com/office/drawing/2014/main" id="{B16DD650-70C2-C2DD-0294-2D83DCDF4E34}"/>
              </a:ext>
            </a:extLst>
          </p:cNvPr>
          <p:cNvSpPr>
            <a:spLocks noGrp="1"/>
          </p:cNvSpPr>
          <p:nvPr>
            <p:ph type="sldNum" sz="quarter" idx="5"/>
          </p:nvPr>
        </p:nvSpPr>
        <p:spPr/>
        <p:txBody>
          <a:bodyPr/>
          <a:lstStyle/>
          <a:p>
            <a:fld id="{5C355D61-C4A3-4F35-BE69-7263A95160CD}" type="slidenum">
              <a:rPr lang="en-GB" smtClean="0"/>
              <a:t>31</a:t>
            </a:fld>
            <a:endParaRPr lang="en-GB"/>
          </a:p>
        </p:txBody>
      </p:sp>
    </p:spTree>
    <p:extLst>
      <p:ext uri="{BB962C8B-B14F-4D97-AF65-F5344CB8AC3E}">
        <p14:creationId xmlns:p14="http://schemas.microsoft.com/office/powerpoint/2010/main" val="715484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DW</a:t>
            </a:r>
          </a:p>
        </p:txBody>
      </p:sp>
      <p:sp>
        <p:nvSpPr>
          <p:cNvPr id="4" name="Slide Number Placeholder 3"/>
          <p:cNvSpPr>
            <a:spLocks noGrp="1"/>
          </p:cNvSpPr>
          <p:nvPr>
            <p:ph type="sldNum" sz="quarter" idx="5"/>
          </p:nvPr>
        </p:nvSpPr>
        <p:spPr/>
        <p:txBody>
          <a:bodyPr/>
          <a:lstStyle/>
          <a:p>
            <a:fld id="{5C355D61-C4A3-4F35-BE69-7263A95160CD}" type="slidenum">
              <a:rPr lang="en-GB" smtClean="0"/>
              <a:t>32</a:t>
            </a:fld>
            <a:endParaRPr lang="en-GB"/>
          </a:p>
        </p:txBody>
      </p:sp>
    </p:spTree>
    <p:extLst>
      <p:ext uri="{BB962C8B-B14F-4D97-AF65-F5344CB8AC3E}">
        <p14:creationId xmlns:p14="http://schemas.microsoft.com/office/powerpoint/2010/main" val="2410370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DW</a:t>
            </a:r>
          </a:p>
        </p:txBody>
      </p:sp>
      <p:sp>
        <p:nvSpPr>
          <p:cNvPr id="4" name="Slide Number Placeholder 3"/>
          <p:cNvSpPr>
            <a:spLocks noGrp="1"/>
          </p:cNvSpPr>
          <p:nvPr>
            <p:ph type="sldNum" sz="quarter" idx="5"/>
          </p:nvPr>
        </p:nvSpPr>
        <p:spPr/>
        <p:txBody>
          <a:bodyPr/>
          <a:lstStyle/>
          <a:p>
            <a:fld id="{5C355D61-C4A3-4F35-BE69-7263A95160CD}" type="slidenum">
              <a:rPr lang="en-GB" smtClean="0"/>
              <a:t>33</a:t>
            </a:fld>
            <a:endParaRPr lang="en-GB"/>
          </a:p>
        </p:txBody>
      </p:sp>
    </p:spTree>
    <p:extLst>
      <p:ext uri="{BB962C8B-B14F-4D97-AF65-F5344CB8AC3E}">
        <p14:creationId xmlns:p14="http://schemas.microsoft.com/office/powerpoint/2010/main" val="325911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610F-37C0-3B27-0198-D87434603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B660D-05F1-6B90-31C7-45FD76E49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98830-C548-F790-FEFD-3F1370EEFE6D}"/>
              </a:ext>
            </a:extLst>
          </p:cNvPr>
          <p:cNvSpPr>
            <a:spLocks noGrp="1"/>
          </p:cNvSpPr>
          <p:nvPr>
            <p:ph type="body" idx="1"/>
          </p:nvPr>
        </p:nvSpPr>
        <p:spPr/>
        <p:txBody>
          <a:bodyPr/>
          <a:lstStyle/>
          <a:p>
            <a:r>
              <a:rPr lang="en-GB" dirty="0" err="1"/>
              <a:t>wm</a:t>
            </a:r>
            <a:endParaRPr lang="en-GB" dirty="0"/>
          </a:p>
        </p:txBody>
      </p:sp>
      <p:sp>
        <p:nvSpPr>
          <p:cNvPr id="4" name="Slide Number Placeholder 3">
            <a:extLst>
              <a:ext uri="{FF2B5EF4-FFF2-40B4-BE49-F238E27FC236}">
                <a16:creationId xmlns:a16="http://schemas.microsoft.com/office/drawing/2014/main" id="{2529EA42-ED28-E0B0-1173-B750D0F5AA3C}"/>
              </a:ext>
            </a:extLst>
          </p:cNvPr>
          <p:cNvSpPr>
            <a:spLocks noGrp="1"/>
          </p:cNvSpPr>
          <p:nvPr>
            <p:ph type="sldNum" sz="quarter" idx="5"/>
          </p:nvPr>
        </p:nvSpPr>
        <p:spPr/>
        <p:txBody>
          <a:bodyPr/>
          <a:lstStyle/>
          <a:p>
            <a:fld id="{5C355D61-C4A3-4F35-BE69-7263A95160CD}" type="slidenum">
              <a:rPr lang="en-GB" smtClean="0"/>
              <a:t>4</a:t>
            </a:fld>
            <a:endParaRPr lang="en-GB"/>
          </a:p>
        </p:txBody>
      </p:sp>
    </p:spTree>
    <p:extLst>
      <p:ext uri="{BB962C8B-B14F-4D97-AF65-F5344CB8AC3E}">
        <p14:creationId xmlns:p14="http://schemas.microsoft.com/office/powerpoint/2010/main" val="233917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wm</a:t>
            </a:r>
            <a:endParaRPr lang="en-GB" dirty="0"/>
          </a:p>
        </p:txBody>
      </p:sp>
      <p:sp>
        <p:nvSpPr>
          <p:cNvPr id="4" name="Slide Number Placeholder 3"/>
          <p:cNvSpPr>
            <a:spLocks noGrp="1"/>
          </p:cNvSpPr>
          <p:nvPr>
            <p:ph type="sldNum" sz="quarter" idx="5"/>
          </p:nvPr>
        </p:nvSpPr>
        <p:spPr/>
        <p:txBody>
          <a:bodyPr/>
          <a:lstStyle/>
          <a:p>
            <a:fld id="{5C355D61-C4A3-4F35-BE69-7263A95160CD}" type="slidenum">
              <a:rPr lang="en-GB" smtClean="0"/>
              <a:t>5</a:t>
            </a:fld>
            <a:endParaRPr lang="en-GB"/>
          </a:p>
        </p:txBody>
      </p:sp>
    </p:spTree>
    <p:extLst>
      <p:ext uri="{BB962C8B-B14F-4D97-AF65-F5344CB8AC3E}">
        <p14:creationId xmlns:p14="http://schemas.microsoft.com/office/powerpoint/2010/main" val="300339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WM questions </a:t>
            </a:r>
          </a:p>
          <a:p>
            <a:r>
              <a:rPr lang="en-GB" dirty="0"/>
              <a:t>GC Example</a:t>
            </a:r>
          </a:p>
        </p:txBody>
      </p:sp>
      <p:sp>
        <p:nvSpPr>
          <p:cNvPr id="4" name="Slide Number Placeholder 3"/>
          <p:cNvSpPr>
            <a:spLocks noGrp="1"/>
          </p:cNvSpPr>
          <p:nvPr>
            <p:ph type="sldNum" sz="quarter" idx="5"/>
          </p:nvPr>
        </p:nvSpPr>
        <p:spPr/>
        <p:txBody>
          <a:bodyPr/>
          <a:lstStyle/>
          <a:p>
            <a:fld id="{5C355D61-C4A3-4F35-BE69-7263A95160CD}" type="slidenum">
              <a:rPr lang="en-GB" smtClean="0"/>
              <a:t>6</a:t>
            </a:fld>
            <a:endParaRPr lang="en-GB"/>
          </a:p>
        </p:txBody>
      </p:sp>
    </p:spTree>
    <p:extLst>
      <p:ext uri="{BB962C8B-B14F-4D97-AF65-F5344CB8AC3E}">
        <p14:creationId xmlns:p14="http://schemas.microsoft.com/office/powerpoint/2010/main" val="48336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0ED53-7727-228A-48A7-B35A4BDEA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49DCB-4540-43E4-3FF3-0AA897971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04B5A-7649-1C9C-915E-714EC41C7E10}"/>
              </a:ext>
            </a:extLst>
          </p:cNvPr>
          <p:cNvSpPr>
            <a:spLocks noGrp="1"/>
          </p:cNvSpPr>
          <p:nvPr>
            <p:ph type="body" idx="1"/>
          </p:nvPr>
        </p:nvSpPr>
        <p:spPr/>
        <p:txBody>
          <a:bodyPr/>
          <a:lstStyle/>
          <a:p>
            <a:r>
              <a:rPr lang="en-GB" dirty="0"/>
              <a:t>WM questions </a:t>
            </a:r>
          </a:p>
          <a:p>
            <a:r>
              <a:rPr lang="en-GB" dirty="0"/>
              <a:t>GC Example</a:t>
            </a:r>
          </a:p>
          <a:p>
            <a:endParaRPr lang="en-GB" dirty="0"/>
          </a:p>
        </p:txBody>
      </p:sp>
      <p:sp>
        <p:nvSpPr>
          <p:cNvPr id="4" name="Slide Number Placeholder 3">
            <a:extLst>
              <a:ext uri="{FF2B5EF4-FFF2-40B4-BE49-F238E27FC236}">
                <a16:creationId xmlns:a16="http://schemas.microsoft.com/office/drawing/2014/main" id="{4303A1E0-AB80-E503-78A9-7CDFDEDD7A94}"/>
              </a:ext>
            </a:extLst>
          </p:cNvPr>
          <p:cNvSpPr>
            <a:spLocks noGrp="1"/>
          </p:cNvSpPr>
          <p:nvPr>
            <p:ph type="sldNum" sz="quarter" idx="5"/>
          </p:nvPr>
        </p:nvSpPr>
        <p:spPr/>
        <p:txBody>
          <a:bodyPr/>
          <a:lstStyle/>
          <a:p>
            <a:fld id="{5C355D61-C4A3-4F35-BE69-7263A95160CD}" type="slidenum">
              <a:rPr lang="en-GB" smtClean="0"/>
              <a:t>7</a:t>
            </a:fld>
            <a:endParaRPr lang="en-GB"/>
          </a:p>
        </p:txBody>
      </p:sp>
    </p:spTree>
    <p:extLst>
      <p:ext uri="{BB962C8B-B14F-4D97-AF65-F5344CB8AC3E}">
        <p14:creationId xmlns:p14="http://schemas.microsoft.com/office/powerpoint/2010/main" val="96386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B582F-DF59-7B5F-A6F7-F466971BC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5367D-3776-A86A-6516-1159CB097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9F5FA-164B-B1B9-4C3F-0D76D89E2B32}"/>
              </a:ext>
            </a:extLst>
          </p:cNvPr>
          <p:cNvSpPr>
            <a:spLocks noGrp="1"/>
          </p:cNvSpPr>
          <p:nvPr>
            <p:ph type="body" idx="1"/>
          </p:nvPr>
        </p:nvSpPr>
        <p:spPr/>
        <p:txBody>
          <a:bodyPr/>
          <a:lstStyle/>
          <a:p>
            <a:r>
              <a:rPr lang="en-GB" dirty="0"/>
              <a:t>WM questions </a:t>
            </a:r>
          </a:p>
          <a:p>
            <a:r>
              <a:rPr lang="en-GB" dirty="0"/>
              <a:t>GC Example</a:t>
            </a:r>
          </a:p>
          <a:p>
            <a:endParaRPr lang="en-GB" dirty="0"/>
          </a:p>
        </p:txBody>
      </p:sp>
      <p:sp>
        <p:nvSpPr>
          <p:cNvPr id="4" name="Slide Number Placeholder 3">
            <a:extLst>
              <a:ext uri="{FF2B5EF4-FFF2-40B4-BE49-F238E27FC236}">
                <a16:creationId xmlns:a16="http://schemas.microsoft.com/office/drawing/2014/main" id="{B375060D-E364-1C9F-BBAD-6AFDEB7240E7}"/>
              </a:ext>
            </a:extLst>
          </p:cNvPr>
          <p:cNvSpPr>
            <a:spLocks noGrp="1"/>
          </p:cNvSpPr>
          <p:nvPr>
            <p:ph type="sldNum" sz="quarter" idx="5"/>
          </p:nvPr>
        </p:nvSpPr>
        <p:spPr/>
        <p:txBody>
          <a:bodyPr/>
          <a:lstStyle/>
          <a:p>
            <a:fld id="{5C355D61-C4A3-4F35-BE69-7263A95160CD}" type="slidenum">
              <a:rPr lang="en-GB" smtClean="0"/>
              <a:t>8</a:t>
            </a:fld>
            <a:endParaRPr lang="en-GB"/>
          </a:p>
        </p:txBody>
      </p:sp>
    </p:spTree>
    <p:extLst>
      <p:ext uri="{BB962C8B-B14F-4D97-AF65-F5344CB8AC3E}">
        <p14:creationId xmlns:p14="http://schemas.microsoft.com/office/powerpoint/2010/main" val="101918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378B7-5636-4E1D-EAD5-843E6975A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2BE50-6980-7143-E681-CF67FB0DC5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71832-42E6-101C-FDF7-DAEB16C52C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WM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GC Example</a:t>
            </a:r>
          </a:p>
          <a:p>
            <a:endParaRPr lang="en-GB" dirty="0"/>
          </a:p>
        </p:txBody>
      </p:sp>
      <p:sp>
        <p:nvSpPr>
          <p:cNvPr id="4" name="Slide Number Placeholder 3">
            <a:extLst>
              <a:ext uri="{FF2B5EF4-FFF2-40B4-BE49-F238E27FC236}">
                <a16:creationId xmlns:a16="http://schemas.microsoft.com/office/drawing/2014/main" id="{BAC7D0AB-E0D9-FB06-F097-1773F746B95D}"/>
              </a:ext>
            </a:extLst>
          </p:cNvPr>
          <p:cNvSpPr>
            <a:spLocks noGrp="1"/>
          </p:cNvSpPr>
          <p:nvPr>
            <p:ph type="sldNum" sz="quarter" idx="5"/>
          </p:nvPr>
        </p:nvSpPr>
        <p:spPr/>
        <p:txBody>
          <a:bodyPr/>
          <a:lstStyle/>
          <a:p>
            <a:fld id="{5C355D61-C4A3-4F35-BE69-7263A95160CD}" type="slidenum">
              <a:rPr lang="en-GB" smtClean="0"/>
              <a:t>9</a:t>
            </a:fld>
            <a:endParaRPr lang="en-GB"/>
          </a:p>
        </p:txBody>
      </p:sp>
    </p:spTree>
    <p:extLst>
      <p:ext uri="{BB962C8B-B14F-4D97-AF65-F5344CB8AC3E}">
        <p14:creationId xmlns:p14="http://schemas.microsoft.com/office/powerpoint/2010/main" val="67995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5CFE-5CC5-749C-8C7C-2273AF838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1DE9CC-68D0-8B79-F6FC-939CDD2CB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2A3400-8B97-1221-7A87-653D419E7598}"/>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5" name="Footer Placeholder 4">
            <a:extLst>
              <a:ext uri="{FF2B5EF4-FFF2-40B4-BE49-F238E27FC236}">
                <a16:creationId xmlns:a16="http://schemas.microsoft.com/office/drawing/2014/main" id="{27A58E08-4D45-2CBA-FCC2-0CBF58AF4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C4FB12-3B08-C827-F67A-C41080FC4D51}"/>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50553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8F43-6C64-4D5F-BE44-252CCED216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48D1F0-8414-00FE-7F0D-2948C2BF61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16C911-3340-1304-83B3-CA1E66B944AD}"/>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5" name="Footer Placeholder 4">
            <a:extLst>
              <a:ext uri="{FF2B5EF4-FFF2-40B4-BE49-F238E27FC236}">
                <a16:creationId xmlns:a16="http://schemas.microsoft.com/office/drawing/2014/main" id="{77439070-5734-AEDE-6595-0738D3D16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062C4-6507-4243-30D6-9024C2919D05}"/>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133035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AED3D-5D81-8C29-DE00-4E3038EFF3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CC65D3-8597-8BC0-78A6-E2273F42E1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038FD-449D-4655-F30E-80746561A8B0}"/>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5" name="Footer Placeholder 4">
            <a:extLst>
              <a:ext uri="{FF2B5EF4-FFF2-40B4-BE49-F238E27FC236}">
                <a16:creationId xmlns:a16="http://schemas.microsoft.com/office/drawing/2014/main" id="{B99BE3CA-743C-2ADF-6B90-2EC23F7EF3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F53FDE-70D8-823B-71F7-C12618BD19F3}"/>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18742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DD00A2-B928-447A-ABB4-F9EB44A69B6B}"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1440446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DD00A2-B928-447A-ABB4-F9EB44A69B6B}"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4073188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09" indent="0">
              <a:buNone/>
              <a:defRPr sz="2000">
                <a:solidFill>
                  <a:schemeClr val="tx1">
                    <a:tint val="82000"/>
                  </a:schemeClr>
                </a:solidFill>
              </a:defRPr>
            </a:lvl2pPr>
            <a:lvl3pPr marL="914418" indent="0">
              <a:buNone/>
              <a:defRPr sz="1800">
                <a:solidFill>
                  <a:schemeClr val="tx1">
                    <a:tint val="82000"/>
                  </a:schemeClr>
                </a:solidFill>
              </a:defRPr>
            </a:lvl3pPr>
            <a:lvl4pPr marL="1371627" indent="0">
              <a:buNone/>
              <a:defRPr sz="1600">
                <a:solidFill>
                  <a:schemeClr val="tx1">
                    <a:tint val="82000"/>
                  </a:schemeClr>
                </a:solidFill>
              </a:defRPr>
            </a:lvl4pPr>
            <a:lvl5pPr marL="1828837" indent="0">
              <a:buNone/>
              <a:defRPr sz="1600">
                <a:solidFill>
                  <a:schemeClr val="tx1">
                    <a:tint val="82000"/>
                  </a:schemeClr>
                </a:solidFill>
              </a:defRPr>
            </a:lvl5pPr>
            <a:lvl6pPr marL="2286046" indent="0">
              <a:buNone/>
              <a:defRPr sz="1600">
                <a:solidFill>
                  <a:schemeClr val="tx1">
                    <a:tint val="82000"/>
                  </a:schemeClr>
                </a:solidFill>
              </a:defRPr>
            </a:lvl6pPr>
            <a:lvl7pPr marL="2743255" indent="0">
              <a:buNone/>
              <a:defRPr sz="1600">
                <a:solidFill>
                  <a:schemeClr val="tx1">
                    <a:tint val="82000"/>
                  </a:schemeClr>
                </a:solidFill>
              </a:defRPr>
            </a:lvl7pPr>
            <a:lvl8pPr marL="3200464" indent="0">
              <a:buNone/>
              <a:defRPr sz="1600">
                <a:solidFill>
                  <a:schemeClr val="tx1">
                    <a:tint val="82000"/>
                  </a:schemeClr>
                </a:solidFill>
              </a:defRPr>
            </a:lvl8pPr>
            <a:lvl9pPr marL="3657673"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DD00A2-B928-447A-ABB4-F9EB44A69B6B}"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391812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DD00A2-B928-447A-ABB4-F9EB44A69B6B}" type="datetimeFigureOut">
              <a:rPr lang="en-GB" smtClean="0"/>
              <a:t>22/07/2025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3763924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DD00A2-B928-447A-ABB4-F9EB44A69B6B}" type="datetimeFigureOut">
              <a:rPr lang="en-GB" smtClean="0"/>
              <a:t>22/07/2025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82326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DD00A2-B928-447A-ABB4-F9EB44A69B6B}" type="datetimeFigureOut">
              <a:rPr lang="en-GB" smtClean="0"/>
              <a:t>22/07/2025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604103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D00A2-B928-447A-ABB4-F9EB44A69B6B}" type="datetimeFigureOut">
              <a:rPr lang="en-GB" smtClean="0"/>
              <a:t>22/07/2025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3703814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DD00A2-B928-447A-ABB4-F9EB44A69B6B}" type="datetimeFigureOut">
              <a:rPr lang="en-GB" smtClean="0"/>
              <a:t>22/07/2025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4250993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F060-5DD4-FE3E-378A-4D28184C0B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6DC9AC-A3F3-12B9-6189-D01ED27672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CB96A-E5BA-E1B8-CD53-D43A17F535F0}"/>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5" name="Footer Placeholder 4">
            <a:extLst>
              <a:ext uri="{FF2B5EF4-FFF2-40B4-BE49-F238E27FC236}">
                <a16:creationId xmlns:a16="http://schemas.microsoft.com/office/drawing/2014/main" id="{E49D542A-60E1-DEC7-6E5C-09794805C7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4EF3D-D158-6F89-C7CD-3CA6D93ECCDC}"/>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2869691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DD00A2-B928-447A-ABB4-F9EB44A69B6B}" type="datetimeFigureOut">
              <a:rPr lang="en-GB" smtClean="0"/>
              <a:t>22/07/2025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338888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DD00A2-B928-447A-ABB4-F9EB44A69B6B}"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127260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DD00A2-B928-447A-ABB4-F9EB44A69B6B}"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8967-1C9F-4645-9AFE-432E852185BA}" type="slidenum">
              <a:rPr lang="en-GB" smtClean="0"/>
              <a:t>‹#›</a:t>
            </a:fld>
            <a:endParaRPr lang="en-GB"/>
          </a:p>
        </p:txBody>
      </p:sp>
    </p:spTree>
    <p:extLst>
      <p:ext uri="{BB962C8B-B14F-4D97-AF65-F5344CB8AC3E}">
        <p14:creationId xmlns:p14="http://schemas.microsoft.com/office/powerpoint/2010/main" val="23317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5AF3-D02B-E62D-1685-1EBDFE6A20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6A6480-CF10-E069-0354-45A327ADC4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DC9DEE-EC83-0EFC-8104-1DAC8EB7CEC8}"/>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5" name="Footer Placeholder 4">
            <a:extLst>
              <a:ext uri="{FF2B5EF4-FFF2-40B4-BE49-F238E27FC236}">
                <a16:creationId xmlns:a16="http://schemas.microsoft.com/office/drawing/2014/main" id="{224AB765-2B4F-83DF-017D-C251BE67C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AAFE63-3681-D38F-6E80-5C1774DA8D1B}"/>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416022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FAC9-CB8E-CF13-A83A-1FF2F994FD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9E5F87-B376-B80F-23D4-DB67D92085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EBFE49-CC08-27E4-4138-371240087B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DBA621-A666-544A-0545-DFCC97D1FFDD}"/>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6" name="Footer Placeholder 5">
            <a:extLst>
              <a:ext uri="{FF2B5EF4-FFF2-40B4-BE49-F238E27FC236}">
                <a16:creationId xmlns:a16="http://schemas.microsoft.com/office/drawing/2014/main" id="{CA6F94C4-3E34-C862-7FD8-0241E68CF7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35F384-C12E-796E-8B3C-CF207E7FE49D}"/>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560950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2A86-237B-A691-62F4-7FBAF3863A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369FF8-EC26-321F-09D0-60DE31BDD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1A5E2-06D8-21B3-D658-25C7C1037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358278-D0FE-DEA0-0AB5-B1961BCFC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FB810C-AE86-887C-CA20-B68830237C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4EAF37-D557-A1EA-FB97-1C2BAA5378FB}"/>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8" name="Footer Placeholder 7">
            <a:extLst>
              <a:ext uri="{FF2B5EF4-FFF2-40B4-BE49-F238E27FC236}">
                <a16:creationId xmlns:a16="http://schemas.microsoft.com/office/drawing/2014/main" id="{71FEBFD2-E3C9-0944-5E8A-02F86F68BC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EB96C3-E368-D173-F1C2-FAA2716F61FF}"/>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405579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D92A-C4E0-0FA6-C5BD-D72E9327FA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3DD99B-1311-BD1C-E26C-84A6A3378DD9}"/>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4" name="Footer Placeholder 3">
            <a:extLst>
              <a:ext uri="{FF2B5EF4-FFF2-40B4-BE49-F238E27FC236}">
                <a16:creationId xmlns:a16="http://schemas.microsoft.com/office/drawing/2014/main" id="{EC2FBBD3-C4E6-1931-DEA5-C7EE712AB8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5C9C6B-0C63-5FF2-6B22-5C0FA405D32B}"/>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2650092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65900-92E9-6E6F-13CC-054D9551B32C}"/>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3" name="Footer Placeholder 2">
            <a:extLst>
              <a:ext uri="{FF2B5EF4-FFF2-40B4-BE49-F238E27FC236}">
                <a16:creationId xmlns:a16="http://schemas.microsoft.com/office/drawing/2014/main" id="{646B3EF7-CBF8-C048-970F-24D7A92F59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903F55-52C5-EDE3-5234-41ED7775DE36}"/>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1127940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3752-5D84-4D83-8E8A-0F64ABEC1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7A24F0-E894-D646-9493-7EC93BC927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FDFF87-A4FA-3A6E-3544-90A1B34AC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9F162-1873-A895-6614-5B7134D567BE}"/>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6" name="Footer Placeholder 5">
            <a:extLst>
              <a:ext uri="{FF2B5EF4-FFF2-40B4-BE49-F238E27FC236}">
                <a16:creationId xmlns:a16="http://schemas.microsoft.com/office/drawing/2014/main" id="{1A19ED1D-78DA-47C6-49C3-D19F2BE7F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95819D-1311-C8E6-9E90-9514FFEF47F7}"/>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3568021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27AA-85C0-30B0-EB54-6C1821CBA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62BA9C-E6BC-4615-A640-E4FF32C2B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472A90-362A-D285-F019-C94769C66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93B0D-65E6-8676-42DF-B174CE3A81A7}"/>
              </a:ext>
            </a:extLst>
          </p:cNvPr>
          <p:cNvSpPr>
            <a:spLocks noGrp="1"/>
          </p:cNvSpPr>
          <p:nvPr>
            <p:ph type="dt" sz="half" idx="10"/>
          </p:nvPr>
        </p:nvSpPr>
        <p:spPr/>
        <p:txBody>
          <a:bodyPr/>
          <a:lstStyle/>
          <a:p>
            <a:fld id="{3C8A0075-563E-4713-986F-0624A097FDF9}" type="datetimeFigureOut">
              <a:rPr lang="en-GB" smtClean="0"/>
              <a:t>22/07/2025</a:t>
            </a:fld>
            <a:endParaRPr lang="en-GB"/>
          </a:p>
        </p:txBody>
      </p:sp>
      <p:sp>
        <p:nvSpPr>
          <p:cNvPr id="6" name="Footer Placeholder 5">
            <a:extLst>
              <a:ext uri="{FF2B5EF4-FFF2-40B4-BE49-F238E27FC236}">
                <a16:creationId xmlns:a16="http://schemas.microsoft.com/office/drawing/2014/main" id="{2751C244-F637-082E-1D4C-730AAFE53D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5AEF97-8936-4587-5DF1-C60257137CB5}"/>
              </a:ext>
            </a:extLst>
          </p:cNvPr>
          <p:cNvSpPr>
            <a:spLocks noGrp="1"/>
          </p:cNvSpPr>
          <p:nvPr>
            <p:ph type="sldNum" sz="quarter" idx="12"/>
          </p:nvPr>
        </p:nvSpPr>
        <p:spPr/>
        <p:txBody>
          <a:bodyPr/>
          <a:lstStyle/>
          <a:p>
            <a:fld id="{DA252A79-A5EE-414C-9BAD-701EA1F0787C}" type="slidenum">
              <a:rPr lang="en-GB" smtClean="0"/>
              <a:t>‹#›</a:t>
            </a:fld>
            <a:endParaRPr lang="en-GB"/>
          </a:p>
        </p:txBody>
      </p:sp>
    </p:spTree>
    <p:extLst>
      <p:ext uri="{BB962C8B-B14F-4D97-AF65-F5344CB8AC3E}">
        <p14:creationId xmlns:p14="http://schemas.microsoft.com/office/powerpoint/2010/main" val="4081179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30AA4-3C5E-0E36-8157-290401BF41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3931A8-D1F3-14CE-FE39-BE16E8CF4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84328F-93B7-60FA-A722-04BE0C485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8A0075-563E-4713-986F-0624A097FDF9}" type="datetimeFigureOut">
              <a:rPr lang="en-GB" smtClean="0"/>
              <a:t>22/07/2025</a:t>
            </a:fld>
            <a:endParaRPr lang="en-GB"/>
          </a:p>
        </p:txBody>
      </p:sp>
      <p:sp>
        <p:nvSpPr>
          <p:cNvPr id="5" name="Footer Placeholder 4">
            <a:extLst>
              <a:ext uri="{FF2B5EF4-FFF2-40B4-BE49-F238E27FC236}">
                <a16:creationId xmlns:a16="http://schemas.microsoft.com/office/drawing/2014/main" id="{2052AF2B-ABE5-F5A2-1A18-A5A536DFD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809F577-A01B-BD14-BA1D-B80DEF684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252A79-A5EE-414C-9BAD-701EA1F0787C}" type="slidenum">
              <a:rPr lang="en-GB" smtClean="0"/>
              <a:t>‹#›</a:t>
            </a:fld>
            <a:endParaRPr lang="en-GB"/>
          </a:p>
        </p:txBody>
      </p:sp>
    </p:spTree>
    <p:extLst>
      <p:ext uri="{BB962C8B-B14F-4D97-AF65-F5344CB8AC3E}">
        <p14:creationId xmlns:p14="http://schemas.microsoft.com/office/powerpoint/2010/main" val="1546260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DD00A2-B928-447A-ABB4-F9EB44A69B6B}" type="datetimeFigureOut">
              <a:rPr lang="en-GB" smtClean="0"/>
              <a:t>22/07/2025</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058967-1C9F-4645-9AFE-432E852185BA}" type="slidenum">
              <a:rPr lang="en-GB" smtClean="0"/>
              <a:t>‹#›</a:t>
            </a:fld>
            <a:endParaRPr lang="en-GB"/>
          </a:p>
        </p:txBody>
      </p:sp>
    </p:spTree>
    <p:extLst>
      <p:ext uri="{BB962C8B-B14F-4D97-AF65-F5344CB8AC3E}">
        <p14:creationId xmlns:p14="http://schemas.microsoft.com/office/powerpoint/2010/main" val="19803124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7.jp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B05C41-E974-FB7B-38B4-08D486D0D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25" y="655915"/>
            <a:ext cx="6832320" cy="4731381"/>
          </a:xfrm>
          <a:prstGeom prst="rect">
            <a:avLst/>
          </a:prstGeom>
        </p:spPr>
      </p:pic>
      <p:pic>
        <p:nvPicPr>
          <p:cNvPr id="5" name="Picture 4" descr="A logo with blue and white letters&#10;&#10;Description automatically generated">
            <a:extLst>
              <a:ext uri="{FF2B5EF4-FFF2-40B4-BE49-F238E27FC236}">
                <a16:creationId xmlns:a16="http://schemas.microsoft.com/office/drawing/2014/main" id="{6FACF766-0C19-97BE-20FF-1751E2DE1B66}"/>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893" y="5582671"/>
            <a:ext cx="1036320" cy="987425"/>
          </a:xfrm>
          <a:prstGeom prst="rect">
            <a:avLst/>
          </a:prstGeom>
          <a:noFill/>
          <a:ln>
            <a:noFill/>
          </a:ln>
        </p:spPr>
      </p:pic>
      <p:pic>
        <p:nvPicPr>
          <p:cNvPr id="6" name="Picture 5">
            <a:extLst>
              <a:ext uri="{FF2B5EF4-FFF2-40B4-BE49-F238E27FC236}">
                <a16:creationId xmlns:a16="http://schemas.microsoft.com/office/drawing/2014/main" id="{70144446-E03E-4963-4C22-19C1C10C10A2}"/>
              </a:ext>
            </a:extLst>
          </p:cNvPr>
          <p:cNvPicPr>
            <a:picLocks noChangeAspect="1"/>
          </p:cNvPicPr>
          <p:nvPr/>
        </p:nvPicPr>
        <p:blipFill>
          <a:blip r:embed="rId5"/>
          <a:stretch>
            <a:fillRect/>
          </a:stretch>
        </p:blipFill>
        <p:spPr>
          <a:xfrm>
            <a:off x="1798887" y="5582671"/>
            <a:ext cx="1079086" cy="1012024"/>
          </a:xfrm>
          <a:prstGeom prst="rect">
            <a:avLst/>
          </a:prstGeom>
        </p:spPr>
      </p:pic>
      <p:sp>
        <p:nvSpPr>
          <p:cNvPr id="7" name="Title 1">
            <a:extLst>
              <a:ext uri="{FF2B5EF4-FFF2-40B4-BE49-F238E27FC236}">
                <a16:creationId xmlns:a16="http://schemas.microsoft.com/office/drawing/2014/main" id="{2C4668AE-E588-12BC-DACE-263F14B87E40}"/>
              </a:ext>
            </a:extLst>
          </p:cNvPr>
          <p:cNvSpPr txBox="1">
            <a:spLocks/>
          </p:cNvSpPr>
          <p:nvPr/>
        </p:nvSpPr>
        <p:spPr>
          <a:xfrm>
            <a:off x="8158230" y="1598470"/>
            <a:ext cx="3197660" cy="37936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en-GB" sz="3200" b="1" dirty="0"/>
          </a:p>
          <a:p>
            <a:pPr algn="ctr">
              <a:lnSpc>
                <a:spcPct val="100000"/>
              </a:lnSpc>
            </a:pPr>
            <a:br>
              <a:rPr lang="en-GB" sz="2500" dirty="0"/>
            </a:br>
            <a:endParaRPr lang="en-GB" sz="2500" dirty="0"/>
          </a:p>
        </p:txBody>
      </p:sp>
      <p:sp>
        <p:nvSpPr>
          <p:cNvPr id="8" name="Rectangle 7">
            <a:extLst>
              <a:ext uri="{FF2B5EF4-FFF2-40B4-BE49-F238E27FC236}">
                <a16:creationId xmlns:a16="http://schemas.microsoft.com/office/drawing/2014/main" id="{F95CF2BF-2FE4-3DEB-1158-4AC8F04B844A}"/>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algn="ctr" defTabSz="385752">
              <a:defRPr/>
            </a:pPr>
            <a:endParaRPr lang="en-GB" sz="760" kern="0">
              <a:solidFill>
                <a:prstClr val="white"/>
              </a:solidFill>
              <a:latin typeface="Calibri" panose="020F0502020204030204"/>
            </a:endParaRPr>
          </a:p>
        </p:txBody>
      </p:sp>
      <p:pic>
        <p:nvPicPr>
          <p:cNvPr id="9" name="Picture 8">
            <a:extLst>
              <a:ext uri="{FF2B5EF4-FFF2-40B4-BE49-F238E27FC236}">
                <a16:creationId xmlns:a16="http://schemas.microsoft.com/office/drawing/2014/main" id="{4A3D8F1B-C02A-4B2E-F9CB-624901814DC0}"/>
              </a:ext>
            </a:extLst>
          </p:cNvPr>
          <p:cNvPicPr>
            <a:picLocks noChangeAspect="1"/>
          </p:cNvPicPr>
          <p:nvPr/>
        </p:nvPicPr>
        <p:blipFill>
          <a:blip r:embed="rId6">
            <a:alphaModFix amt="70000"/>
          </a:blip>
          <a:stretch>
            <a:fillRect/>
          </a:stretch>
        </p:blipFill>
        <p:spPr>
          <a:xfrm>
            <a:off x="8466140" y="340366"/>
            <a:ext cx="2378958" cy="1181904"/>
          </a:xfrm>
          <a:prstGeom prst="rect">
            <a:avLst/>
          </a:prstGeom>
        </p:spPr>
      </p:pic>
      <p:pic>
        <p:nvPicPr>
          <p:cNvPr id="10" name="Picture 9">
            <a:extLst>
              <a:ext uri="{FF2B5EF4-FFF2-40B4-BE49-F238E27FC236}">
                <a16:creationId xmlns:a16="http://schemas.microsoft.com/office/drawing/2014/main" id="{E112F794-EB23-F4DA-48ED-F2B1AABE4B13}"/>
              </a:ext>
            </a:extLst>
          </p:cNvPr>
          <p:cNvPicPr>
            <a:picLocks noChangeAspect="1"/>
          </p:cNvPicPr>
          <p:nvPr/>
        </p:nvPicPr>
        <p:blipFill>
          <a:blip r:embed="rId7"/>
          <a:stretch>
            <a:fillRect/>
          </a:stretch>
        </p:blipFill>
        <p:spPr>
          <a:xfrm>
            <a:off x="9308702" y="5687792"/>
            <a:ext cx="1177107" cy="833426"/>
          </a:xfrm>
          <a:prstGeom prst="rect">
            <a:avLst/>
          </a:prstGeom>
        </p:spPr>
      </p:pic>
      <p:sp>
        <p:nvSpPr>
          <p:cNvPr id="12" name="TextBox 11">
            <a:extLst>
              <a:ext uri="{FF2B5EF4-FFF2-40B4-BE49-F238E27FC236}">
                <a16:creationId xmlns:a16="http://schemas.microsoft.com/office/drawing/2014/main" id="{5570493C-F7FD-C20B-BA76-38AA0F6C0A27}"/>
              </a:ext>
            </a:extLst>
          </p:cNvPr>
          <p:cNvSpPr txBox="1"/>
          <p:nvPr/>
        </p:nvSpPr>
        <p:spPr>
          <a:xfrm>
            <a:off x="8298426" y="1822194"/>
            <a:ext cx="3197660" cy="3416320"/>
          </a:xfrm>
          <a:prstGeom prst="rect">
            <a:avLst/>
          </a:prstGeom>
          <a:noFill/>
        </p:spPr>
        <p:txBody>
          <a:bodyPr wrap="square">
            <a:spAutoFit/>
          </a:bodyPr>
          <a:lstStyle/>
          <a:p>
            <a:pPr algn="ctr"/>
            <a:r>
              <a:rPr lang="en-GB" sz="3600" dirty="0"/>
              <a:t>How to apply for your </a:t>
            </a:r>
          </a:p>
          <a:p>
            <a:pPr algn="ctr"/>
            <a:r>
              <a:rPr lang="en-GB" sz="3600" dirty="0"/>
              <a:t>Doing it Differently Bursary</a:t>
            </a:r>
          </a:p>
          <a:p>
            <a:pPr algn="ctr"/>
            <a:r>
              <a:rPr lang="en-GB" sz="3600" dirty="0"/>
              <a:t>Webinar</a:t>
            </a:r>
          </a:p>
        </p:txBody>
      </p:sp>
    </p:spTree>
    <p:extLst>
      <p:ext uri="{BB962C8B-B14F-4D97-AF65-F5344CB8AC3E}">
        <p14:creationId xmlns:p14="http://schemas.microsoft.com/office/powerpoint/2010/main" val="2246937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A53AE-A365-244E-E668-C788EC88416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E723390-BA5B-8336-FCBE-3E1C4610D2CB}"/>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6963CDF8-E320-334C-F196-132FED32297F}"/>
              </a:ext>
            </a:extLst>
          </p:cNvPr>
          <p:cNvGraphicFramePr>
            <a:graphicFrameLocks noGrp="1"/>
          </p:cNvGraphicFramePr>
          <p:nvPr>
            <p:extLst>
              <p:ext uri="{D42A27DB-BD31-4B8C-83A1-F6EECF244321}">
                <p14:modId xmlns:p14="http://schemas.microsoft.com/office/powerpoint/2010/main" val="3994499369"/>
              </p:ext>
            </p:extLst>
          </p:nvPr>
        </p:nvGraphicFramePr>
        <p:xfrm>
          <a:off x="279400" y="357487"/>
          <a:ext cx="11353800" cy="1371600"/>
        </p:xfrm>
        <a:graphic>
          <a:graphicData uri="http://schemas.openxmlformats.org/drawingml/2006/table">
            <a:tbl>
              <a:tblPr firstRow="1" bandRow="1">
                <a:tableStyleId>{5C22544A-7EE6-4342-B048-85BDC9FD1C3A}</a:tableStyleId>
              </a:tblPr>
              <a:tblGrid>
                <a:gridCol w="3254035">
                  <a:extLst>
                    <a:ext uri="{9D8B030D-6E8A-4147-A177-3AD203B41FA5}">
                      <a16:colId xmlns:a16="http://schemas.microsoft.com/office/drawing/2014/main" val="376371140"/>
                    </a:ext>
                  </a:extLst>
                </a:gridCol>
                <a:gridCol w="8099765">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6. Is it something new, or are you continuing something that has worked well previously?</a:t>
                      </a:r>
                    </a:p>
                  </a:txBody>
                  <a:tcPr/>
                </a:tc>
                <a:tc>
                  <a:txBody>
                    <a:bodyPr/>
                    <a:lstStyle/>
                    <a:p>
                      <a:pPr marL="0" indent="0">
                        <a:buFont typeface="Arial" panose="020B0604020202020204" pitchFamily="34" charset="0"/>
                        <a:buNone/>
                      </a:pPr>
                      <a:r>
                        <a:rPr lang="en-GB" dirty="0"/>
                        <a:t>Tell us if this is a brand-new idea or building on or enhancing some other work you are already doing </a:t>
                      </a:r>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49B70659-0017-5BB0-B305-ED8A7205B4FC}"/>
              </a:ext>
            </a:extLst>
          </p:cNvPr>
          <p:cNvGraphicFramePr>
            <a:graphicFrameLocks noGrp="1"/>
          </p:cNvGraphicFramePr>
          <p:nvPr>
            <p:extLst>
              <p:ext uri="{D42A27DB-BD31-4B8C-83A1-F6EECF244321}">
                <p14:modId xmlns:p14="http://schemas.microsoft.com/office/powerpoint/2010/main" val="2883707307"/>
              </p:ext>
            </p:extLst>
          </p:nvPr>
        </p:nvGraphicFramePr>
        <p:xfrm>
          <a:off x="355600" y="2052719"/>
          <a:ext cx="11480800" cy="4389120"/>
        </p:xfrm>
        <a:graphic>
          <a:graphicData uri="http://schemas.openxmlformats.org/drawingml/2006/table">
            <a:tbl>
              <a:tblPr firstRow="1" bandRow="1">
                <a:tableStyleId>{5C22544A-7EE6-4342-B048-85BDC9FD1C3A}</a:tableStyleId>
              </a:tblPr>
              <a:tblGrid>
                <a:gridCol w="114808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Example 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This is a new idea to redesign the garden, taking into consideration sensory needs, safe wards and aspects of trauma informed care. This provides a less clinical environment which patients have fed back makes them feel calmer and safer to open up and engage with staff.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Additionally, having access to sports equipment on the ward will be beneficial for those with no access to leave from the Hospital. It also means it is something that can be offered outside of normal working hours, so after 5pm, weekends or bank holidays as the nursing team will have access to equipment to provide meaningfully activities. We have found as a ward specifically, most of our incidents happen out of hours due to levels of boredom, having access to this equipment will greatly reduce this.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Previously, we have used old sports equipment to engage service users and held small table tennis competitions. This was greatly beneficial at improving the relationship between staff and services users, as well as the services users’ collectively. </a:t>
                      </a:r>
                    </a:p>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1342013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C6E0B-B764-BD7E-B691-F5F567782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05B63-8F61-8AD1-CF6F-CDFD28BAB45A}"/>
              </a:ext>
            </a:extLst>
          </p:cNvPr>
          <p:cNvSpPr>
            <a:spLocks noGrp="1"/>
          </p:cNvSpPr>
          <p:nvPr>
            <p:ph type="title"/>
          </p:nvPr>
        </p:nvSpPr>
        <p:spPr>
          <a:solidFill>
            <a:schemeClr val="tx2">
              <a:lumMod val="25000"/>
              <a:lumOff val="75000"/>
            </a:schemeClr>
          </a:solidFill>
        </p:spPr>
        <p:txBody>
          <a:bodyPr/>
          <a:lstStyle/>
          <a:p>
            <a:r>
              <a:rPr lang="en-GB" b="1" dirty="0"/>
              <a:t>Section 2: Coproduction  </a:t>
            </a:r>
          </a:p>
        </p:txBody>
      </p:sp>
      <p:sp>
        <p:nvSpPr>
          <p:cNvPr id="8" name="TextBox 7">
            <a:extLst>
              <a:ext uri="{FF2B5EF4-FFF2-40B4-BE49-F238E27FC236}">
                <a16:creationId xmlns:a16="http://schemas.microsoft.com/office/drawing/2014/main" id="{FD8C0368-848B-3E69-5C3C-6B3913E9357D}"/>
              </a:ext>
            </a:extLst>
          </p:cNvPr>
          <p:cNvSpPr txBox="1"/>
          <p:nvPr/>
        </p:nvSpPr>
        <p:spPr>
          <a:xfrm>
            <a:off x="7937500" y="2145129"/>
            <a:ext cx="25146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ptos" panose="02110004020202020204"/>
                <a:ea typeface="+mn-ea"/>
                <a:cs typeface="+mn-cs"/>
              </a:rPr>
              <a:t>Doing it Differently Bursary</a:t>
            </a:r>
          </a:p>
        </p:txBody>
      </p:sp>
      <p:pic>
        <p:nvPicPr>
          <p:cNvPr id="9" name="Picture 8" descr="A cartoon of a piggy bank&#10;&#10;AI-generated content may be incorrect.">
            <a:extLst>
              <a:ext uri="{FF2B5EF4-FFF2-40B4-BE49-F238E27FC236}">
                <a16:creationId xmlns:a16="http://schemas.microsoft.com/office/drawing/2014/main" id="{973CC197-74E9-A509-7F86-3CB39C1AF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350" y="3899455"/>
            <a:ext cx="1692599" cy="1839779"/>
          </a:xfrm>
          <a:prstGeom prst="rect">
            <a:avLst/>
          </a:prstGeom>
        </p:spPr>
      </p:pic>
      <p:sp>
        <p:nvSpPr>
          <p:cNvPr id="10" name="TextBox 9">
            <a:extLst>
              <a:ext uri="{FF2B5EF4-FFF2-40B4-BE49-F238E27FC236}">
                <a16:creationId xmlns:a16="http://schemas.microsoft.com/office/drawing/2014/main" id="{CAFCA50A-6B87-2555-DEFA-DADAEA9FFA3D}"/>
              </a:ext>
            </a:extLst>
          </p:cNvPr>
          <p:cNvSpPr txBox="1"/>
          <p:nvPr/>
        </p:nvSpPr>
        <p:spPr>
          <a:xfrm>
            <a:off x="8770208" y="4860362"/>
            <a:ext cx="1142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£1000</a:t>
            </a:r>
          </a:p>
        </p:txBody>
      </p:sp>
      <p:sp>
        <p:nvSpPr>
          <p:cNvPr id="11" name="Rectangle 10">
            <a:extLst>
              <a:ext uri="{FF2B5EF4-FFF2-40B4-BE49-F238E27FC236}">
                <a16:creationId xmlns:a16="http://schemas.microsoft.com/office/drawing/2014/main" id="{D9A8F6FB-B6F2-55A5-8AAC-7A18681B341B}"/>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olorful text on a black background&#10;&#10;AI-generated content may be incorrect.">
            <a:extLst>
              <a:ext uri="{FF2B5EF4-FFF2-40B4-BE49-F238E27FC236}">
                <a16:creationId xmlns:a16="http://schemas.microsoft.com/office/drawing/2014/main" id="{86C67A66-56F0-5D02-BB99-B8358AA384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263" y="5407035"/>
            <a:ext cx="3613576" cy="808594"/>
          </a:xfrm>
          <a:prstGeom prst="rect">
            <a:avLst/>
          </a:prstGeom>
        </p:spPr>
      </p:pic>
      <p:pic>
        <p:nvPicPr>
          <p:cNvPr id="6" name="Picture 5" descr="A group of people sitting at a table&#10;&#10;AI-generated content may be incorrect.">
            <a:extLst>
              <a:ext uri="{FF2B5EF4-FFF2-40B4-BE49-F238E27FC236}">
                <a16:creationId xmlns:a16="http://schemas.microsoft.com/office/drawing/2014/main" id="{B25A8730-4014-639F-0E46-7DD64564F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334" y="1690688"/>
            <a:ext cx="3975100" cy="3975100"/>
          </a:xfrm>
          <a:prstGeom prst="rect">
            <a:avLst/>
          </a:prstGeom>
        </p:spPr>
      </p:pic>
    </p:spTree>
    <p:extLst>
      <p:ext uri="{BB962C8B-B14F-4D97-AF65-F5344CB8AC3E}">
        <p14:creationId xmlns:p14="http://schemas.microsoft.com/office/powerpoint/2010/main" val="3846320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D42C9-D027-C668-DE96-AEB3A1F8DE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956579B-DF5E-1E73-CE38-D13A37FC961A}"/>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EC53C4AC-5F7E-ED1D-B767-9FC8FB0761A4}"/>
              </a:ext>
            </a:extLst>
          </p:cNvPr>
          <p:cNvGraphicFramePr>
            <a:graphicFrameLocks noGrp="1"/>
          </p:cNvGraphicFramePr>
          <p:nvPr>
            <p:extLst>
              <p:ext uri="{D42A27DB-BD31-4B8C-83A1-F6EECF244321}">
                <p14:modId xmlns:p14="http://schemas.microsoft.com/office/powerpoint/2010/main" val="2271528864"/>
              </p:ext>
            </p:extLst>
          </p:nvPr>
        </p:nvGraphicFramePr>
        <p:xfrm>
          <a:off x="342900" y="446387"/>
          <a:ext cx="10947400" cy="2200148"/>
        </p:xfrm>
        <a:graphic>
          <a:graphicData uri="http://schemas.openxmlformats.org/drawingml/2006/table">
            <a:tbl>
              <a:tblPr firstRow="1" bandRow="1">
                <a:tableStyleId>{5C22544A-7EE6-4342-B048-85BDC9FD1C3A}</a:tableStyleId>
              </a:tblPr>
              <a:tblGrid>
                <a:gridCol w="3137559">
                  <a:extLst>
                    <a:ext uri="{9D8B030D-6E8A-4147-A177-3AD203B41FA5}">
                      <a16:colId xmlns:a16="http://schemas.microsoft.com/office/drawing/2014/main" val="376371140"/>
                    </a:ext>
                  </a:extLst>
                </a:gridCol>
                <a:gridCol w="7809841">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1. How have you worked with patients, carers and the wider staff team to develop your idea?</a:t>
                      </a:r>
                    </a:p>
                  </a:txBody>
                  <a:tcPr/>
                </a:tc>
                <a:tc>
                  <a:txBody>
                    <a:bodyPr/>
                    <a:lstStyle/>
                    <a:p>
                      <a:pPr>
                        <a:lnSpc>
                          <a:spcPct val="107000"/>
                        </a:lnSpc>
                        <a:spcAft>
                          <a:spcPts val="800"/>
                        </a:spcAft>
                        <a:buNone/>
                      </a:pPr>
                      <a:r>
                        <a:rPr lang="en-GB" sz="1800" dirty="0">
                          <a:effectLst/>
                          <a:latin typeface="Aptos" panose="020B0004020202020204" pitchFamily="34" charset="0"/>
                          <a:ea typeface="Aptos" panose="020B0004020202020204" pitchFamily="34" charset="0"/>
                          <a:cs typeface="Arial" panose="020B0604020202020204" pitchFamily="34" charset="0"/>
                        </a:rPr>
                        <a:t>Please share what you did to include a variety of voices for example:</a:t>
                      </a:r>
                    </a:p>
                    <a:p>
                      <a:pPr marL="342900" lvl="0" indent="-342900">
                        <a:lnSpc>
                          <a:spcPct val="107000"/>
                        </a:lnSpc>
                        <a:buFont typeface="Courier New" panose="02070309020205020404" pitchFamily="49" charset="0"/>
                        <a:buChar char="o"/>
                      </a:pPr>
                      <a:r>
                        <a:rPr lang="en-GB" sz="1800" dirty="0">
                          <a:effectLst/>
                          <a:latin typeface="Aptos" panose="020B0004020202020204" pitchFamily="34" charset="0"/>
                          <a:ea typeface="Aptos" panose="020B0004020202020204" pitchFamily="34" charset="0"/>
                          <a:cs typeface="Arial" panose="020B0604020202020204" pitchFamily="34" charset="0"/>
                        </a:rPr>
                        <a:t>Did you hold a ward meeting with colleagues, patients, carers?</a:t>
                      </a:r>
                    </a:p>
                    <a:p>
                      <a:pPr marL="342900" lvl="0" indent="-342900">
                        <a:lnSpc>
                          <a:spcPct val="107000"/>
                        </a:lnSpc>
                        <a:buFont typeface="Courier New" panose="02070309020205020404" pitchFamily="49" charset="0"/>
                        <a:buChar char="o"/>
                      </a:pPr>
                      <a:r>
                        <a:rPr lang="en-GB" sz="1800" dirty="0">
                          <a:effectLst/>
                          <a:latin typeface="Aptos" panose="020B0004020202020204" pitchFamily="34" charset="0"/>
                          <a:ea typeface="Aptos" panose="020B0004020202020204" pitchFamily="34" charset="0"/>
                          <a:cs typeface="Arial" panose="020B0604020202020204" pitchFamily="34" charset="0"/>
                        </a:rPr>
                        <a:t>Have you used a survey or held a focus group? </a:t>
                      </a:r>
                    </a:p>
                    <a:p>
                      <a:pPr marL="342900" lvl="0" indent="-342900">
                        <a:lnSpc>
                          <a:spcPct val="107000"/>
                        </a:lnSpc>
                        <a:spcAft>
                          <a:spcPts val="800"/>
                        </a:spcAft>
                        <a:buFont typeface="Courier New" panose="02070309020205020404" pitchFamily="49" charset="0"/>
                        <a:buChar char="o"/>
                      </a:pPr>
                      <a:r>
                        <a:rPr lang="en-GB" sz="1800" dirty="0">
                          <a:effectLst/>
                          <a:latin typeface="Aptos" panose="020B0004020202020204" pitchFamily="34" charset="0"/>
                          <a:ea typeface="Aptos" panose="020B0004020202020204" pitchFamily="34" charset="0"/>
                          <a:cs typeface="Arial" panose="020B0604020202020204" pitchFamily="34" charset="0"/>
                        </a:rPr>
                        <a:t>Did the idea originate from a patient, carer or member of your team?</a:t>
                      </a:r>
                    </a:p>
                    <a:p>
                      <a:pPr marL="0" indent="0">
                        <a:buFont typeface="Arial" panose="020B0604020202020204" pitchFamily="34" charset="0"/>
                        <a:buNone/>
                      </a:pPr>
                      <a:endParaRPr lang="en-GB" dirty="0"/>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CB031988-ABD9-A6DB-B39B-3082A3878716}"/>
              </a:ext>
            </a:extLst>
          </p:cNvPr>
          <p:cNvGraphicFramePr>
            <a:graphicFrameLocks noGrp="1"/>
          </p:cNvGraphicFramePr>
          <p:nvPr>
            <p:extLst>
              <p:ext uri="{D42A27DB-BD31-4B8C-83A1-F6EECF244321}">
                <p14:modId xmlns:p14="http://schemas.microsoft.com/office/powerpoint/2010/main" val="1243625765"/>
              </p:ext>
            </p:extLst>
          </p:nvPr>
        </p:nvGraphicFramePr>
        <p:xfrm>
          <a:off x="482600" y="2882684"/>
          <a:ext cx="11226800" cy="2956560"/>
        </p:xfrm>
        <a:graphic>
          <a:graphicData uri="http://schemas.openxmlformats.org/drawingml/2006/table">
            <a:tbl>
              <a:tblPr firstRow="1" bandRow="1">
                <a:tableStyleId>{5C22544A-7EE6-4342-B048-85BDC9FD1C3A}</a:tableStyleId>
              </a:tblPr>
              <a:tblGrid>
                <a:gridCol w="112268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sz="2000" dirty="0"/>
                        <a:t>We hold weekly meetings with the patients, often a lot of feedback received is wanting to improve the garden facilities which lead us to the idea of providing specific equipment.</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We also spoke with all staff during team meetings and sent out mass emails to collect feedback on what ideas would be beneficial. Most ideas were focused around sports equipment and sensory items, as this provides purpose for conversations and also staff to be creative when designing activity timetables, especially out of hours. </a:t>
                      </a:r>
                    </a:p>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3696637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4E371-7521-5740-1BC5-DF2D0D938E3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49BBAD8-C9A4-E8E1-03EA-8C0848DCFB74}"/>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E5AF5D5B-9545-4674-5019-37D04800667D}"/>
              </a:ext>
            </a:extLst>
          </p:cNvPr>
          <p:cNvGraphicFramePr>
            <a:graphicFrameLocks noGrp="1"/>
          </p:cNvGraphicFramePr>
          <p:nvPr>
            <p:extLst>
              <p:ext uri="{D42A27DB-BD31-4B8C-83A1-F6EECF244321}">
                <p14:modId xmlns:p14="http://schemas.microsoft.com/office/powerpoint/2010/main" val="538781232"/>
              </p:ext>
            </p:extLst>
          </p:nvPr>
        </p:nvGraphicFramePr>
        <p:xfrm>
          <a:off x="342900" y="446387"/>
          <a:ext cx="10947400" cy="2767965"/>
        </p:xfrm>
        <a:graphic>
          <a:graphicData uri="http://schemas.openxmlformats.org/drawingml/2006/table">
            <a:tbl>
              <a:tblPr firstRow="1" bandRow="1">
                <a:tableStyleId>{5C22544A-7EE6-4342-B048-85BDC9FD1C3A}</a:tableStyleId>
              </a:tblPr>
              <a:tblGrid>
                <a:gridCol w="3137559">
                  <a:extLst>
                    <a:ext uri="{9D8B030D-6E8A-4147-A177-3AD203B41FA5}">
                      <a16:colId xmlns:a16="http://schemas.microsoft.com/office/drawing/2014/main" val="376371140"/>
                    </a:ext>
                  </a:extLst>
                </a:gridCol>
                <a:gridCol w="7809841">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2. How will you ensure people are involved throughout the development and implementation of your idea?</a:t>
                      </a:r>
                    </a:p>
                  </a:txBody>
                  <a:tcPr/>
                </a:tc>
                <a:tc>
                  <a:txBody>
                    <a:bodyPr/>
                    <a:lstStyle/>
                    <a:p>
                      <a:pPr>
                        <a:lnSpc>
                          <a:spcPct val="107000"/>
                        </a:lnSpc>
                        <a:spcAft>
                          <a:spcPts val="800"/>
                        </a:spcAft>
                        <a:buNone/>
                      </a:pPr>
                      <a:r>
                        <a:rPr lang="en-GB" sz="1800" dirty="0">
                          <a:effectLst/>
                          <a:latin typeface="Aptos" panose="020B0004020202020204" pitchFamily="34" charset="0"/>
                          <a:ea typeface="Aptos" panose="020B0004020202020204" pitchFamily="34" charset="0"/>
                          <a:cs typeface="Arial" panose="020B0604020202020204" pitchFamily="34" charset="0"/>
                        </a:rPr>
                        <a:t>Examples might include:</a:t>
                      </a:r>
                    </a:p>
                    <a:p>
                      <a:pPr marL="342900" lvl="0" indent="-342900">
                        <a:lnSpc>
                          <a:spcPct val="107000"/>
                        </a:lnSpc>
                        <a:buFont typeface="Courier New" panose="02070309020205020404" pitchFamily="49" charset="0"/>
                        <a:buChar char="o"/>
                      </a:pPr>
                      <a:r>
                        <a:rPr lang="en-GB" sz="1800" dirty="0">
                          <a:effectLst/>
                          <a:latin typeface="Aptos" panose="020B0004020202020204" pitchFamily="34" charset="0"/>
                          <a:ea typeface="Aptos" panose="020B0004020202020204" pitchFamily="34" charset="0"/>
                          <a:cs typeface="Arial" panose="020B0604020202020204" pitchFamily="34" charset="0"/>
                        </a:rPr>
                        <a:t>Setting up a regular meeting for everyone involved to be part of the process</a:t>
                      </a:r>
                    </a:p>
                    <a:p>
                      <a:pPr marL="342900" lvl="0" indent="-342900">
                        <a:lnSpc>
                          <a:spcPct val="107000"/>
                        </a:lnSpc>
                        <a:buFont typeface="Courier New" panose="02070309020205020404" pitchFamily="49" charset="0"/>
                        <a:buChar char="o"/>
                      </a:pPr>
                      <a:r>
                        <a:rPr lang="en-GB" sz="1800" dirty="0">
                          <a:effectLst/>
                          <a:latin typeface="Aptos" panose="020B0004020202020204" pitchFamily="34" charset="0"/>
                          <a:ea typeface="Aptos" panose="020B0004020202020204" pitchFamily="34" charset="0"/>
                          <a:cs typeface="Arial" panose="020B0604020202020204" pitchFamily="34" charset="0"/>
                        </a:rPr>
                        <a:t>Sending update emails and texts</a:t>
                      </a:r>
                    </a:p>
                    <a:p>
                      <a:pPr marL="342900" lvl="0" indent="-342900">
                        <a:lnSpc>
                          <a:spcPct val="107000"/>
                        </a:lnSpc>
                        <a:spcAft>
                          <a:spcPts val="800"/>
                        </a:spcAft>
                        <a:buFont typeface="Courier New" panose="02070309020205020404" pitchFamily="49" charset="0"/>
                        <a:buChar char="o"/>
                      </a:pPr>
                      <a:r>
                        <a:rPr lang="en-GB" sz="1800" dirty="0">
                          <a:effectLst/>
                          <a:latin typeface="Aptos" panose="020B0004020202020204" pitchFamily="34" charset="0"/>
                          <a:ea typeface="Aptos" panose="020B0004020202020204" pitchFamily="34" charset="0"/>
                          <a:cs typeface="Arial" panose="020B0604020202020204" pitchFamily="34" charset="0"/>
                        </a:rPr>
                        <a:t>Postcards </a:t>
                      </a:r>
                    </a:p>
                    <a:p>
                      <a:pPr>
                        <a:buNone/>
                      </a:pPr>
                      <a:r>
                        <a:rPr lang="en-GB" sz="1800" dirty="0">
                          <a:effectLst/>
                          <a:latin typeface="Aptos" panose="020B0004020202020204" pitchFamily="34" charset="0"/>
                          <a:ea typeface="Aptos" panose="020B0004020202020204" pitchFamily="34" charset="0"/>
                          <a:cs typeface="Arial" panose="020B0604020202020204" pitchFamily="34" charset="0"/>
                        </a:rPr>
                        <a:t>Assigning and sharing out roles in the development of your idea e.g. a patient may take the lead on sharing news with other patients </a:t>
                      </a:r>
                      <a:endParaRPr lang="en-GB" dirty="0"/>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D8792C3A-C055-29B2-864E-00D796183658}"/>
              </a:ext>
            </a:extLst>
          </p:cNvPr>
          <p:cNvGraphicFramePr>
            <a:graphicFrameLocks noGrp="1"/>
          </p:cNvGraphicFramePr>
          <p:nvPr>
            <p:extLst>
              <p:ext uri="{D42A27DB-BD31-4B8C-83A1-F6EECF244321}">
                <p14:modId xmlns:p14="http://schemas.microsoft.com/office/powerpoint/2010/main" val="1557542581"/>
              </p:ext>
            </p:extLst>
          </p:nvPr>
        </p:nvGraphicFramePr>
        <p:xfrm>
          <a:off x="342900" y="3429000"/>
          <a:ext cx="11226800" cy="2956560"/>
        </p:xfrm>
        <a:graphic>
          <a:graphicData uri="http://schemas.openxmlformats.org/drawingml/2006/table">
            <a:tbl>
              <a:tblPr firstRow="1" bandRow="1">
                <a:tableStyleId>{5C22544A-7EE6-4342-B048-85BDC9FD1C3A}</a:tableStyleId>
              </a:tblPr>
              <a:tblGrid>
                <a:gridCol w="112268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sz="2000" dirty="0"/>
                        <a:t>We will continue to hold weekly meetings with the service users to obtain their feedback on how they believe the equipment is benefiting them. This will also provide opportunity to make any changes to equipment or accessibility, for example wanting more flowers or herbs etc. </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This will also be addressed in monthly team meetings to highlight what areas are working well, areas for improvement or changes that need to be made. This may happen more frequently but will be largely dependant on the service user group at the time. </a:t>
                      </a:r>
                    </a:p>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3823074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534DA-5FF4-4467-7A66-AA6AFD660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F9061-2502-3C37-DBBF-A85685454852}"/>
              </a:ext>
            </a:extLst>
          </p:cNvPr>
          <p:cNvSpPr>
            <a:spLocks noGrp="1"/>
          </p:cNvSpPr>
          <p:nvPr>
            <p:ph type="title"/>
          </p:nvPr>
        </p:nvSpPr>
        <p:spPr>
          <a:solidFill>
            <a:schemeClr val="tx2">
              <a:lumMod val="25000"/>
              <a:lumOff val="75000"/>
            </a:schemeClr>
          </a:solidFill>
        </p:spPr>
        <p:txBody>
          <a:bodyPr/>
          <a:lstStyle/>
          <a:p>
            <a:r>
              <a:rPr lang="en-GB" b="1" dirty="0"/>
              <a:t>Section 3: Impact  </a:t>
            </a:r>
          </a:p>
        </p:txBody>
      </p:sp>
      <p:sp>
        <p:nvSpPr>
          <p:cNvPr id="8" name="TextBox 7">
            <a:extLst>
              <a:ext uri="{FF2B5EF4-FFF2-40B4-BE49-F238E27FC236}">
                <a16:creationId xmlns:a16="http://schemas.microsoft.com/office/drawing/2014/main" id="{0FCCF6E4-7247-BC28-FAAA-8418B96A6B29}"/>
              </a:ext>
            </a:extLst>
          </p:cNvPr>
          <p:cNvSpPr txBox="1"/>
          <p:nvPr/>
        </p:nvSpPr>
        <p:spPr>
          <a:xfrm>
            <a:off x="7937500" y="2145129"/>
            <a:ext cx="27432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ptos" panose="02110004020202020204"/>
                <a:ea typeface="+mn-ea"/>
                <a:cs typeface="+mn-cs"/>
              </a:rPr>
              <a:t>Doing it Differently Bursary</a:t>
            </a:r>
          </a:p>
        </p:txBody>
      </p:sp>
      <p:pic>
        <p:nvPicPr>
          <p:cNvPr id="9" name="Picture 8" descr="A cartoon of a piggy bank&#10;&#10;AI-generated content may be incorrect.">
            <a:extLst>
              <a:ext uri="{FF2B5EF4-FFF2-40B4-BE49-F238E27FC236}">
                <a16:creationId xmlns:a16="http://schemas.microsoft.com/office/drawing/2014/main" id="{6999FCF8-7C4E-D7E4-6EE9-743E5FB30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350" y="3899455"/>
            <a:ext cx="1692599" cy="1839779"/>
          </a:xfrm>
          <a:prstGeom prst="rect">
            <a:avLst/>
          </a:prstGeom>
        </p:spPr>
      </p:pic>
      <p:sp>
        <p:nvSpPr>
          <p:cNvPr id="10" name="TextBox 9">
            <a:extLst>
              <a:ext uri="{FF2B5EF4-FFF2-40B4-BE49-F238E27FC236}">
                <a16:creationId xmlns:a16="http://schemas.microsoft.com/office/drawing/2014/main" id="{F6C90B53-0045-D8AF-13D6-81E5E51A0CCD}"/>
              </a:ext>
            </a:extLst>
          </p:cNvPr>
          <p:cNvSpPr txBox="1"/>
          <p:nvPr/>
        </p:nvSpPr>
        <p:spPr>
          <a:xfrm>
            <a:off x="8770208" y="4860362"/>
            <a:ext cx="1142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£1000</a:t>
            </a:r>
          </a:p>
        </p:txBody>
      </p:sp>
      <p:sp>
        <p:nvSpPr>
          <p:cNvPr id="11" name="Rectangle 10">
            <a:extLst>
              <a:ext uri="{FF2B5EF4-FFF2-40B4-BE49-F238E27FC236}">
                <a16:creationId xmlns:a16="http://schemas.microsoft.com/office/drawing/2014/main" id="{2C779CD3-EDD2-8381-5B39-BD8A7DAA28C6}"/>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ue butterfly with text&#10;&#10;AI-generated content may be incorrect.">
            <a:extLst>
              <a:ext uri="{FF2B5EF4-FFF2-40B4-BE49-F238E27FC236}">
                <a16:creationId xmlns:a16="http://schemas.microsoft.com/office/drawing/2014/main" id="{AF7B9452-95EF-753C-7D81-4C8DE2878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025" y="2276475"/>
            <a:ext cx="3914500" cy="3616325"/>
          </a:xfrm>
          <a:prstGeom prst="rect">
            <a:avLst/>
          </a:prstGeom>
        </p:spPr>
      </p:pic>
    </p:spTree>
    <p:extLst>
      <p:ext uri="{BB962C8B-B14F-4D97-AF65-F5344CB8AC3E}">
        <p14:creationId xmlns:p14="http://schemas.microsoft.com/office/powerpoint/2010/main" val="3006836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2D21A-27B2-4AA6-C50F-6B776E3D38A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256BC66-4A57-2E82-F74A-AED7E1BB7F99}"/>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7EE7804-8D4D-4E79-1770-A13A235AD02D}"/>
              </a:ext>
            </a:extLst>
          </p:cNvPr>
          <p:cNvGraphicFramePr>
            <a:graphicFrameLocks noGrp="1"/>
          </p:cNvGraphicFramePr>
          <p:nvPr>
            <p:extLst>
              <p:ext uri="{D42A27DB-BD31-4B8C-83A1-F6EECF244321}">
                <p14:modId xmlns:p14="http://schemas.microsoft.com/office/powerpoint/2010/main" val="1655060519"/>
              </p:ext>
            </p:extLst>
          </p:nvPr>
        </p:nvGraphicFramePr>
        <p:xfrm>
          <a:off x="342900" y="446387"/>
          <a:ext cx="10947400" cy="1371600"/>
        </p:xfrm>
        <a:graphic>
          <a:graphicData uri="http://schemas.openxmlformats.org/drawingml/2006/table">
            <a:tbl>
              <a:tblPr firstRow="1" bandRow="1">
                <a:tableStyleId>{5C22544A-7EE6-4342-B048-85BDC9FD1C3A}</a:tableStyleId>
              </a:tblPr>
              <a:tblGrid>
                <a:gridCol w="3137559">
                  <a:extLst>
                    <a:ext uri="{9D8B030D-6E8A-4147-A177-3AD203B41FA5}">
                      <a16:colId xmlns:a16="http://schemas.microsoft.com/office/drawing/2014/main" val="376371140"/>
                    </a:ext>
                  </a:extLst>
                </a:gridCol>
                <a:gridCol w="7809841">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1. What impact do you and others hope your idea will have?</a:t>
                      </a:r>
                    </a:p>
                  </a:txBody>
                  <a:tcPr/>
                </a:tc>
                <a:tc>
                  <a:txBody>
                    <a:bodyPr/>
                    <a:lstStyle/>
                    <a:p>
                      <a:pPr marL="0" indent="0">
                        <a:buFont typeface="Arial" panose="020B0604020202020204" pitchFamily="34" charset="0"/>
                        <a:buNone/>
                      </a:pPr>
                      <a:r>
                        <a:rPr lang="en-GB" dirty="0"/>
                        <a:t>This section is about sharing with us the impact you hope your idea may have. We need to see that you have considered the possibilities</a:t>
                      </a:r>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9A11A245-0267-18A7-E5A4-34BFAA50CC76}"/>
              </a:ext>
            </a:extLst>
          </p:cNvPr>
          <p:cNvGraphicFramePr>
            <a:graphicFrameLocks noGrp="1"/>
          </p:cNvGraphicFramePr>
          <p:nvPr>
            <p:extLst>
              <p:ext uri="{D42A27DB-BD31-4B8C-83A1-F6EECF244321}">
                <p14:modId xmlns:p14="http://schemas.microsoft.com/office/powerpoint/2010/main" val="770215897"/>
              </p:ext>
            </p:extLst>
          </p:nvPr>
        </p:nvGraphicFramePr>
        <p:xfrm>
          <a:off x="342900" y="1931053"/>
          <a:ext cx="11226800" cy="4480560"/>
        </p:xfrm>
        <a:graphic>
          <a:graphicData uri="http://schemas.openxmlformats.org/drawingml/2006/table">
            <a:tbl>
              <a:tblPr firstRow="1" bandRow="1">
                <a:tableStyleId>{5C22544A-7EE6-4342-B048-85BDC9FD1C3A}</a:tableStyleId>
              </a:tblPr>
              <a:tblGrid>
                <a:gridCol w="112268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sz="2000" dirty="0"/>
                        <a:t>The nursing team are hoping this has a positive impact on the experience service users have being on the ward. They hope by being able to provide them with meaningful activities will provide them with a sense of purpose / achievement, and in turn lead to better working relationships with service users. The nursing team are also hopeful that having access to better equipment and provision will enable them to create and offer more activities on the ward that the service users would otherwise not have access to. They are hoping to create a therapeutic space that is outside of the clinical environment of the ward, whilst still maintaining safety. </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Additionally, knowing what equipment is available will allow the team to create timetables of activities. This will be largely out of hours as this is known to be when most incidents occur on the ward. The team hope having meaningful activities to offer, that service users have requested will improve their engagement and reduce levels of boredom and distress.</a:t>
                      </a:r>
                    </a:p>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307743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CC5CE-5ABB-4B8C-8BF9-F2256C930BB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68F8892-F6A0-58ED-5928-6B926DCDA4EB}"/>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AA19C976-BBD5-2469-7B42-39B2A862E9F8}"/>
              </a:ext>
            </a:extLst>
          </p:cNvPr>
          <p:cNvGraphicFramePr>
            <a:graphicFrameLocks noGrp="1"/>
          </p:cNvGraphicFramePr>
          <p:nvPr>
            <p:extLst>
              <p:ext uri="{D42A27DB-BD31-4B8C-83A1-F6EECF244321}">
                <p14:modId xmlns:p14="http://schemas.microsoft.com/office/powerpoint/2010/main" val="3991180685"/>
              </p:ext>
            </p:extLst>
          </p:nvPr>
        </p:nvGraphicFramePr>
        <p:xfrm>
          <a:off x="342900" y="446387"/>
          <a:ext cx="10947400" cy="1328782"/>
        </p:xfrm>
        <a:graphic>
          <a:graphicData uri="http://schemas.openxmlformats.org/drawingml/2006/table">
            <a:tbl>
              <a:tblPr firstRow="1" bandRow="1">
                <a:tableStyleId>{5C22544A-7EE6-4342-B048-85BDC9FD1C3A}</a:tableStyleId>
              </a:tblPr>
              <a:tblGrid>
                <a:gridCol w="3137559">
                  <a:extLst>
                    <a:ext uri="{9D8B030D-6E8A-4147-A177-3AD203B41FA5}">
                      <a16:colId xmlns:a16="http://schemas.microsoft.com/office/drawing/2014/main" val="376371140"/>
                    </a:ext>
                  </a:extLst>
                </a:gridCol>
                <a:gridCol w="7809841">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2. How will you know it has made a difference?</a:t>
                      </a:r>
                    </a:p>
                  </a:txBody>
                  <a:tcPr/>
                </a:tc>
                <a:tc>
                  <a:txBody>
                    <a:bodyPr/>
                    <a:lstStyle/>
                    <a:p>
                      <a:pPr marL="0" indent="0">
                        <a:buFont typeface="Arial" panose="020B0604020202020204" pitchFamily="34" charset="0"/>
                        <a:buNone/>
                      </a:pPr>
                      <a:r>
                        <a:rPr lang="en-GB" dirty="0"/>
                        <a:t>Think about what you, patients, carers and other staff might see, hear or feel as your idea becomes a reality</a:t>
                      </a:r>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5ACBF096-973C-BF49-1BA0-764B69AB9D2C}"/>
              </a:ext>
            </a:extLst>
          </p:cNvPr>
          <p:cNvGraphicFramePr>
            <a:graphicFrameLocks noGrp="1"/>
          </p:cNvGraphicFramePr>
          <p:nvPr>
            <p:extLst>
              <p:ext uri="{D42A27DB-BD31-4B8C-83A1-F6EECF244321}">
                <p14:modId xmlns:p14="http://schemas.microsoft.com/office/powerpoint/2010/main" val="2511057685"/>
              </p:ext>
            </p:extLst>
          </p:nvPr>
        </p:nvGraphicFramePr>
        <p:xfrm>
          <a:off x="342900" y="2764609"/>
          <a:ext cx="11226800" cy="3230880"/>
        </p:xfrm>
        <a:graphic>
          <a:graphicData uri="http://schemas.openxmlformats.org/drawingml/2006/table">
            <a:tbl>
              <a:tblPr firstRow="1" bandRow="1">
                <a:tableStyleId>{5C22544A-7EE6-4342-B048-85BDC9FD1C3A}</a:tableStyleId>
              </a:tblPr>
              <a:tblGrid>
                <a:gridCol w="112268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sz="2000" dirty="0"/>
                        <a:t>Our patients will ideally be able to inform staff of the positive impact this has had on them, as well as any areas for improvement / development. This would ideally happen when their mental state has improved slightly and they are able to engage in deeper conversations. </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We also hope that there would be a reduction in incidents, especially those out of hours with the availability of activities. We know this may not always be the case as wards will never be incident free, but a reduction in frequency would highlight that the equipment has been beneficial.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2189164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9EEC9-7EDC-2C7E-12E3-61FA19074C5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C2AF41B-623B-E64C-B709-2294E2E5396C}"/>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902863AA-8DBB-8D63-8EDF-6294858DED1F}"/>
              </a:ext>
            </a:extLst>
          </p:cNvPr>
          <p:cNvGraphicFramePr>
            <a:graphicFrameLocks noGrp="1"/>
          </p:cNvGraphicFramePr>
          <p:nvPr>
            <p:extLst>
              <p:ext uri="{D42A27DB-BD31-4B8C-83A1-F6EECF244321}">
                <p14:modId xmlns:p14="http://schemas.microsoft.com/office/powerpoint/2010/main" val="3335041713"/>
              </p:ext>
            </p:extLst>
          </p:nvPr>
        </p:nvGraphicFramePr>
        <p:xfrm>
          <a:off x="342900" y="200369"/>
          <a:ext cx="11506200" cy="2194560"/>
        </p:xfrm>
        <a:graphic>
          <a:graphicData uri="http://schemas.openxmlformats.org/drawingml/2006/table">
            <a:tbl>
              <a:tblPr firstRow="1" bandRow="1">
                <a:tableStyleId>{5C22544A-7EE6-4342-B048-85BDC9FD1C3A}</a:tableStyleId>
              </a:tblPr>
              <a:tblGrid>
                <a:gridCol w="3297713">
                  <a:extLst>
                    <a:ext uri="{9D8B030D-6E8A-4147-A177-3AD203B41FA5}">
                      <a16:colId xmlns:a16="http://schemas.microsoft.com/office/drawing/2014/main" val="376371140"/>
                    </a:ext>
                  </a:extLst>
                </a:gridCol>
                <a:gridCol w="8208487">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3. How will you capture evidence to:</a:t>
                      </a:r>
                    </a:p>
                    <a:p>
                      <a:pPr marL="285750" indent="-285750">
                        <a:buFont typeface="Courier New" panose="02070309020205020404" pitchFamily="49" charset="0"/>
                        <a:buChar char="o"/>
                      </a:pPr>
                      <a:r>
                        <a:rPr lang="en-GB" dirty="0"/>
                        <a:t>Evaluate success?</a:t>
                      </a:r>
                    </a:p>
                    <a:p>
                      <a:pPr marL="285750" indent="-285750">
                        <a:buFont typeface="Courier New" panose="02070309020205020404" pitchFamily="49" charset="0"/>
                        <a:buChar char="o"/>
                      </a:pPr>
                      <a:r>
                        <a:rPr lang="en-GB" dirty="0"/>
                        <a:t>Measure impact?</a:t>
                      </a:r>
                    </a:p>
                    <a:p>
                      <a:pPr marL="285750" indent="-285750">
                        <a:buFont typeface="Courier New" panose="02070309020205020404" pitchFamily="49" charset="0"/>
                        <a:buChar char="o"/>
                      </a:pPr>
                      <a:r>
                        <a:rPr lang="en-GB" dirty="0"/>
                        <a:t>Use learning to shape future ideas and actions?</a:t>
                      </a:r>
                    </a:p>
                  </a:txBody>
                  <a:tcPr/>
                </a:tc>
                <a:tc>
                  <a:txBody>
                    <a:bodyPr/>
                    <a:lstStyle/>
                    <a:p>
                      <a:r>
                        <a:rPr lang="en-GB" sz="1800" kern="1200" dirty="0">
                          <a:solidFill>
                            <a:schemeClr val="dk1"/>
                          </a:solidFill>
                          <a:effectLst/>
                          <a:latin typeface="+mn-lt"/>
                          <a:ea typeface="+mn-ea"/>
                          <a:cs typeface="+mn-cs"/>
                        </a:rPr>
                        <a:t>Examples might include:</a:t>
                      </a:r>
                    </a:p>
                    <a:p>
                      <a:pPr marL="285750" lvl="0" indent="-285750">
                        <a:buFont typeface="Courier New" panose="02070309020205020404" pitchFamily="49" charset="0"/>
                        <a:buChar char="o"/>
                      </a:pPr>
                      <a:r>
                        <a:rPr lang="en-GB" sz="1800" kern="1200" dirty="0">
                          <a:solidFill>
                            <a:schemeClr val="dk1"/>
                          </a:solidFill>
                          <a:effectLst/>
                          <a:latin typeface="+mn-lt"/>
                          <a:ea typeface="+mn-ea"/>
                          <a:cs typeface="+mn-cs"/>
                        </a:rPr>
                        <a:t>Asking people to feedback on a sticky-note</a:t>
                      </a:r>
                    </a:p>
                    <a:p>
                      <a:pPr marL="285750" lvl="0" indent="-285750">
                        <a:buFont typeface="Courier New" panose="02070309020205020404" pitchFamily="49" charset="0"/>
                        <a:buChar char="o"/>
                      </a:pPr>
                      <a:r>
                        <a:rPr lang="en-GB" sz="1800" kern="1200" dirty="0">
                          <a:solidFill>
                            <a:schemeClr val="dk1"/>
                          </a:solidFill>
                          <a:effectLst/>
                          <a:latin typeface="+mn-lt"/>
                          <a:ea typeface="+mn-ea"/>
                          <a:cs typeface="+mn-cs"/>
                        </a:rPr>
                        <a:t>Taking photographs and quotes from people</a:t>
                      </a:r>
                    </a:p>
                    <a:p>
                      <a:pPr marL="285750" indent="-285750">
                        <a:buFont typeface="Courier New" panose="02070309020205020404" pitchFamily="49" charset="0"/>
                        <a:buChar char="o"/>
                      </a:pPr>
                      <a:r>
                        <a:rPr lang="en-GB" sz="1800" kern="1200" dirty="0">
                          <a:solidFill>
                            <a:schemeClr val="dk1"/>
                          </a:solidFill>
                          <a:effectLst/>
                          <a:latin typeface="+mn-lt"/>
                          <a:ea typeface="+mn-ea"/>
                          <a:cs typeface="+mn-cs"/>
                        </a:rPr>
                        <a:t>Interviews with patients, carers and staff</a:t>
                      </a:r>
                      <a:endParaRPr lang="en-GB" dirty="0"/>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0FE34104-17E4-9368-E852-E1DD64730630}"/>
              </a:ext>
            </a:extLst>
          </p:cNvPr>
          <p:cNvGraphicFramePr>
            <a:graphicFrameLocks noGrp="1"/>
          </p:cNvGraphicFramePr>
          <p:nvPr>
            <p:extLst>
              <p:ext uri="{D42A27DB-BD31-4B8C-83A1-F6EECF244321}">
                <p14:modId xmlns:p14="http://schemas.microsoft.com/office/powerpoint/2010/main" val="4273652677"/>
              </p:ext>
            </p:extLst>
          </p:nvPr>
        </p:nvGraphicFramePr>
        <p:xfrm>
          <a:off x="342900" y="2659960"/>
          <a:ext cx="11226800" cy="3840480"/>
        </p:xfrm>
        <a:graphic>
          <a:graphicData uri="http://schemas.openxmlformats.org/drawingml/2006/table">
            <a:tbl>
              <a:tblPr firstRow="1" bandRow="1">
                <a:tableStyleId>{5C22544A-7EE6-4342-B048-85BDC9FD1C3A}</a:tableStyleId>
              </a:tblPr>
              <a:tblGrid>
                <a:gridCol w="112268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We will provide service users with a feedback form specifically related to the activities we have offered with the equipment provided. This will highlight the areas they have enjoyed, what they found beneficial and any changes they would suggest making.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team would also take regular photographs and provide updates to the wider trust through our space, highlighting the good work done and the impact this was having on the ward environment generally.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During carers meetings / calls we would also ask for their feedback on how they feel the improvement to activities has benefitted their experience and the carer received for their loved one. This will also provide space to highlight any ideas they have or changes they think would be beneficial to ensure all parties are working closely together to positively impact the ward environment, </a:t>
                      </a:r>
                    </a:p>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3591203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08EF6-E9C1-807A-9440-D57C35A046C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F756B5A-9DF1-6D46-F79A-B9C9ED30C56A}"/>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3A84A0F-E690-411E-CAE8-737226C27A6E}"/>
              </a:ext>
            </a:extLst>
          </p:cNvPr>
          <p:cNvGraphicFramePr>
            <a:graphicFrameLocks noGrp="1"/>
          </p:cNvGraphicFramePr>
          <p:nvPr>
            <p:extLst>
              <p:ext uri="{D42A27DB-BD31-4B8C-83A1-F6EECF244321}">
                <p14:modId xmlns:p14="http://schemas.microsoft.com/office/powerpoint/2010/main" val="951229290"/>
              </p:ext>
            </p:extLst>
          </p:nvPr>
        </p:nvGraphicFramePr>
        <p:xfrm>
          <a:off x="342900" y="446387"/>
          <a:ext cx="10947400" cy="2468880"/>
        </p:xfrm>
        <a:graphic>
          <a:graphicData uri="http://schemas.openxmlformats.org/drawingml/2006/table">
            <a:tbl>
              <a:tblPr firstRow="1" bandRow="1">
                <a:tableStyleId>{5C22544A-7EE6-4342-B048-85BDC9FD1C3A}</a:tableStyleId>
              </a:tblPr>
              <a:tblGrid>
                <a:gridCol w="3137559">
                  <a:extLst>
                    <a:ext uri="{9D8B030D-6E8A-4147-A177-3AD203B41FA5}">
                      <a16:colId xmlns:a16="http://schemas.microsoft.com/office/drawing/2014/main" val="376371140"/>
                    </a:ext>
                  </a:extLst>
                </a:gridCol>
                <a:gridCol w="7809841">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4. How might you ensure your idea is sustainable?</a:t>
                      </a:r>
                    </a:p>
                  </a:txBody>
                  <a:tcPr/>
                </a:tc>
                <a:tc>
                  <a:txBody>
                    <a:bodyPr/>
                    <a:lstStyle/>
                    <a:p>
                      <a:pPr marL="0" indent="0">
                        <a:buFont typeface="Arial" panose="020B0604020202020204" pitchFamily="34" charset="0"/>
                        <a:buNone/>
                      </a:pPr>
                      <a:r>
                        <a:rPr lang="en-GB" dirty="0"/>
                        <a:t>Examples might include:</a:t>
                      </a:r>
                    </a:p>
                    <a:p>
                      <a:pPr marL="0" indent="0">
                        <a:buFont typeface="Arial" panose="020B0604020202020204" pitchFamily="34" charset="0"/>
                        <a:buNone/>
                      </a:pPr>
                      <a:r>
                        <a:rPr lang="en-GB" dirty="0"/>
                        <a:t>O By gathering evidence of success, we hope to build a business case to present to senior managers to continue to grow the idea</a:t>
                      </a:r>
                    </a:p>
                    <a:p>
                      <a:pPr marL="0" indent="0">
                        <a:buFont typeface="Arial" panose="020B0604020202020204" pitchFamily="34" charset="0"/>
                        <a:buNone/>
                      </a:pPr>
                      <a:r>
                        <a:rPr lang="en-GB" dirty="0"/>
                        <a:t>O We are introducing an enterprise aspect to our nature club by having a healthy tuck shop where patients, staff and visitors can purchase things to help sustain a small fund</a:t>
                      </a:r>
                    </a:p>
                    <a:p>
                      <a:pPr marL="0" indent="0">
                        <a:buFont typeface="Arial" panose="020B0604020202020204" pitchFamily="34" charset="0"/>
                        <a:buNone/>
                      </a:pPr>
                      <a:endParaRPr lang="en-GB" dirty="0"/>
                    </a:p>
                  </a:txBody>
                  <a:tcPr/>
                </a:tc>
                <a:extLst>
                  <a:ext uri="{0D108BD9-81ED-4DB2-BD59-A6C34878D82A}">
                    <a16:rowId xmlns:a16="http://schemas.microsoft.com/office/drawing/2014/main" val="3113950624"/>
                  </a:ext>
                </a:extLst>
              </a:tr>
            </a:tbl>
          </a:graphicData>
        </a:graphic>
      </p:graphicFrame>
      <p:graphicFrame>
        <p:nvGraphicFramePr>
          <p:cNvPr id="2" name="Table 1">
            <a:extLst>
              <a:ext uri="{FF2B5EF4-FFF2-40B4-BE49-F238E27FC236}">
                <a16:creationId xmlns:a16="http://schemas.microsoft.com/office/drawing/2014/main" id="{0C3C6EAA-ED02-4D6C-8CF9-02FA69A3A6FB}"/>
              </a:ext>
            </a:extLst>
          </p:cNvPr>
          <p:cNvGraphicFramePr>
            <a:graphicFrameLocks noGrp="1"/>
          </p:cNvGraphicFramePr>
          <p:nvPr>
            <p:extLst>
              <p:ext uri="{D42A27DB-BD31-4B8C-83A1-F6EECF244321}">
                <p14:modId xmlns:p14="http://schemas.microsoft.com/office/powerpoint/2010/main" val="3997799817"/>
              </p:ext>
            </p:extLst>
          </p:nvPr>
        </p:nvGraphicFramePr>
        <p:xfrm>
          <a:off x="342900" y="3269125"/>
          <a:ext cx="11226800" cy="2926080"/>
        </p:xfrm>
        <a:graphic>
          <a:graphicData uri="http://schemas.openxmlformats.org/drawingml/2006/table">
            <a:tbl>
              <a:tblPr firstRow="1" bandRow="1">
                <a:tableStyleId>{5C22544A-7EE6-4342-B048-85BDC9FD1C3A}</a:tableStyleId>
              </a:tblPr>
              <a:tblGrid>
                <a:gridCol w="112268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sz="2000" dirty="0"/>
                        <a:t>Once the initial funding has been provided, we can look to make a business case using evidence from feedback to maintain supplies. </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Also a number of staff are gardeners themselves and can supply excess plants as we have previously. </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The majority of this will only require small funds to maintain the benefits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3400320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0C6AA-EC27-D0DC-D6EA-2D6342D42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2BA63-6AF4-4552-DDCC-A26895E80A05}"/>
              </a:ext>
            </a:extLst>
          </p:cNvPr>
          <p:cNvSpPr>
            <a:spLocks noGrp="1"/>
          </p:cNvSpPr>
          <p:nvPr>
            <p:ph type="title"/>
          </p:nvPr>
        </p:nvSpPr>
        <p:spPr>
          <a:solidFill>
            <a:schemeClr val="tx2">
              <a:lumMod val="25000"/>
              <a:lumOff val="75000"/>
            </a:schemeClr>
          </a:solidFill>
        </p:spPr>
        <p:txBody>
          <a:bodyPr/>
          <a:lstStyle/>
          <a:p>
            <a:r>
              <a:rPr lang="en-GB" b="1" dirty="0"/>
              <a:t>Section 4: Culture of Care Standards  </a:t>
            </a:r>
          </a:p>
        </p:txBody>
      </p:sp>
      <p:pic>
        <p:nvPicPr>
          <p:cNvPr id="4" name="Picture 3">
            <a:extLst>
              <a:ext uri="{FF2B5EF4-FFF2-40B4-BE49-F238E27FC236}">
                <a16:creationId xmlns:a16="http://schemas.microsoft.com/office/drawing/2014/main" id="{5DA46047-FFB3-0FEC-58CF-449B946B4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63284"/>
            <a:ext cx="5947245" cy="4118467"/>
          </a:xfrm>
          <a:prstGeom prst="rect">
            <a:avLst/>
          </a:prstGeom>
        </p:spPr>
      </p:pic>
      <p:sp>
        <p:nvSpPr>
          <p:cNvPr id="8" name="TextBox 7">
            <a:extLst>
              <a:ext uri="{FF2B5EF4-FFF2-40B4-BE49-F238E27FC236}">
                <a16:creationId xmlns:a16="http://schemas.microsoft.com/office/drawing/2014/main" id="{CCBBB64F-0ECD-BC84-42CD-7288CC25476D}"/>
              </a:ext>
            </a:extLst>
          </p:cNvPr>
          <p:cNvSpPr txBox="1"/>
          <p:nvPr/>
        </p:nvSpPr>
        <p:spPr>
          <a:xfrm>
            <a:off x="7937500" y="2145129"/>
            <a:ext cx="2667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ptos" panose="02110004020202020204"/>
                <a:ea typeface="+mn-ea"/>
                <a:cs typeface="+mn-cs"/>
              </a:rPr>
              <a:t>Doing it Differently Bursary</a:t>
            </a:r>
          </a:p>
        </p:txBody>
      </p:sp>
      <p:pic>
        <p:nvPicPr>
          <p:cNvPr id="9" name="Picture 8" descr="A cartoon of a piggy bank&#10;&#10;AI-generated content may be incorrect.">
            <a:extLst>
              <a:ext uri="{FF2B5EF4-FFF2-40B4-BE49-F238E27FC236}">
                <a16:creationId xmlns:a16="http://schemas.microsoft.com/office/drawing/2014/main" id="{9FDB9CDD-74F6-538E-3101-F4665AE0F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350" y="3899455"/>
            <a:ext cx="1692599" cy="1839779"/>
          </a:xfrm>
          <a:prstGeom prst="rect">
            <a:avLst/>
          </a:prstGeom>
        </p:spPr>
      </p:pic>
      <p:sp>
        <p:nvSpPr>
          <p:cNvPr id="10" name="TextBox 9">
            <a:extLst>
              <a:ext uri="{FF2B5EF4-FFF2-40B4-BE49-F238E27FC236}">
                <a16:creationId xmlns:a16="http://schemas.microsoft.com/office/drawing/2014/main" id="{90A55815-682E-889F-DA03-18978A5F8CB5}"/>
              </a:ext>
            </a:extLst>
          </p:cNvPr>
          <p:cNvSpPr txBox="1"/>
          <p:nvPr/>
        </p:nvSpPr>
        <p:spPr>
          <a:xfrm>
            <a:off x="8770208" y="4860362"/>
            <a:ext cx="1142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£1000</a:t>
            </a:r>
          </a:p>
        </p:txBody>
      </p:sp>
      <p:sp>
        <p:nvSpPr>
          <p:cNvPr id="11" name="Rectangle 10">
            <a:extLst>
              <a:ext uri="{FF2B5EF4-FFF2-40B4-BE49-F238E27FC236}">
                <a16:creationId xmlns:a16="http://schemas.microsoft.com/office/drawing/2014/main" id="{62F29637-39C5-8E15-C17B-FAA1F2EE7A02}"/>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482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2513B-D421-5A4E-B5E8-37F5093DAAD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8527BFD-2D60-27FD-01B5-31DF07F797DB}"/>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4718D30-5062-7F1C-16F1-0E019A8031EE}"/>
              </a:ext>
            </a:extLst>
          </p:cNvPr>
          <p:cNvSpPr txBox="1"/>
          <p:nvPr/>
        </p:nvSpPr>
        <p:spPr>
          <a:xfrm>
            <a:off x="499768" y="617552"/>
            <a:ext cx="5639522" cy="3539430"/>
          </a:xfrm>
          <a:prstGeom prst="rect">
            <a:avLst/>
          </a:prstGeom>
          <a:noFill/>
        </p:spPr>
        <p:txBody>
          <a:bodyPr wrap="square">
            <a:spAutoFit/>
          </a:bodyPr>
          <a:lstStyle/>
          <a:p>
            <a:pPr algn="ctr"/>
            <a:r>
              <a:rPr lang="en-GB" sz="2800" b="1" dirty="0"/>
              <a:t>Plan for the session</a:t>
            </a:r>
          </a:p>
          <a:p>
            <a:pPr algn="ctr"/>
            <a:endParaRPr lang="en-GB" sz="2800" b="1" dirty="0"/>
          </a:p>
          <a:p>
            <a:pPr marL="285750" indent="-285750">
              <a:buFont typeface="Arial" panose="020B0604020202020204" pitchFamily="34" charset="0"/>
              <a:buChar char="•"/>
            </a:pPr>
            <a:r>
              <a:rPr lang="en-GB" sz="2800" dirty="0"/>
              <a:t>Welcome &amp; facilitator introductions</a:t>
            </a:r>
          </a:p>
          <a:p>
            <a:pPr marL="285750" indent="-285750">
              <a:buFont typeface="Arial" panose="020B0604020202020204" pitchFamily="34" charset="0"/>
              <a:buChar char="•"/>
            </a:pPr>
            <a:r>
              <a:rPr lang="en-GB" sz="2800" dirty="0"/>
              <a:t>Application process-including examples</a:t>
            </a:r>
          </a:p>
          <a:p>
            <a:pPr marL="285750" indent="-285750">
              <a:buFont typeface="Arial" panose="020B0604020202020204" pitchFamily="34" charset="0"/>
              <a:buChar char="•"/>
            </a:pPr>
            <a:r>
              <a:rPr lang="en-GB" sz="2800" dirty="0"/>
              <a:t>Q &amp; A</a:t>
            </a:r>
          </a:p>
          <a:p>
            <a:pPr marL="285750" indent="-285750">
              <a:buFont typeface="Arial" panose="020B0604020202020204" pitchFamily="34" charset="0"/>
              <a:buChar char="•"/>
            </a:pPr>
            <a:r>
              <a:rPr lang="en-GB" sz="2800" dirty="0"/>
              <a:t>Thank you </a:t>
            </a:r>
            <a:endParaRPr lang="en-GB" dirty="0"/>
          </a:p>
        </p:txBody>
      </p:sp>
      <p:pic>
        <p:nvPicPr>
          <p:cNvPr id="4" name="Picture 3" descr="A cartoon of a piggy bank&#10;&#10;AI-generated content may be incorrect.">
            <a:extLst>
              <a:ext uri="{FF2B5EF4-FFF2-40B4-BE49-F238E27FC236}">
                <a16:creationId xmlns:a16="http://schemas.microsoft.com/office/drawing/2014/main" id="{DEF6C678-E49E-38D4-9469-0E0EA766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133" y="4526960"/>
            <a:ext cx="1675540" cy="1821237"/>
          </a:xfrm>
          <a:prstGeom prst="rect">
            <a:avLst/>
          </a:prstGeom>
        </p:spPr>
      </p:pic>
      <p:pic>
        <p:nvPicPr>
          <p:cNvPr id="7" name="Graphic 6" descr="Pound with solid fill">
            <a:extLst>
              <a:ext uri="{FF2B5EF4-FFF2-40B4-BE49-F238E27FC236}">
                <a16:creationId xmlns:a16="http://schemas.microsoft.com/office/drawing/2014/main" id="{B51CA9E6-3F37-76AA-AAB9-78CE718C98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051" y="5138631"/>
            <a:ext cx="513789" cy="513789"/>
          </a:xfrm>
          <a:prstGeom prst="rect">
            <a:avLst/>
          </a:prstGeom>
        </p:spPr>
      </p:pic>
      <p:sp>
        <p:nvSpPr>
          <p:cNvPr id="9" name="TextBox 8">
            <a:extLst>
              <a:ext uri="{FF2B5EF4-FFF2-40B4-BE49-F238E27FC236}">
                <a16:creationId xmlns:a16="http://schemas.microsoft.com/office/drawing/2014/main" id="{B9D55EAC-5655-0879-834F-4C4A6B290191}"/>
              </a:ext>
            </a:extLst>
          </p:cNvPr>
          <p:cNvSpPr txBox="1"/>
          <p:nvPr/>
        </p:nvSpPr>
        <p:spPr>
          <a:xfrm>
            <a:off x="1615081" y="5478129"/>
            <a:ext cx="1247863" cy="461665"/>
          </a:xfrm>
          <a:prstGeom prst="rect">
            <a:avLst/>
          </a:prstGeom>
          <a:noFill/>
        </p:spPr>
        <p:txBody>
          <a:bodyPr wrap="square" rtlCol="0">
            <a:spAutoFit/>
          </a:bodyPr>
          <a:lstStyle/>
          <a:p>
            <a:r>
              <a:rPr lang="en-GB" sz="2400" b="1" dirty="0"/>
              <a:t>£1000</a:t>
            </a:r>
          </a:p>
        </p:txBody>
      </p:sp>
      <p:pic>
        <p:nvPicPr>
          <p:cNvPr id="5" name="Picture 4" descr="A blue butterfly with text&#10;&#10;AI-generated content may be incorrect.">
            <a:extLst>
              <a:ext uri="{FF2B5EF4-FFF2-40B4-BE49-F238E27FC236}">
                <a16:creationId xmlns:a16="http://schemas.microsoft.com/office/drawing/2014/main" id="{38F532D8-3915-C5F9-C62E-1BC2B2FC1F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8174" y="4779016"/>
            <a:ext cx="1776757" cy="1641418"/>
          </a:xfrm>
          <a:prstGeom prst="rect">
            <a:avLst/>
          </a:prstGeom>
        </p:spPr>
      </p:pic>
      <p:pic>
        <p:nvPicPr>
          <p:cNvPr id="2" name="Picture 1">
            <a:extLst>
              <a:ext uri="{FF2B5EF4-FFF2-40B4-BE49-F238E27FC236}">
                <a16:creationId xmlns:a16="http://schemas.microsoft.com/office/drawing/2014/main" id="{BC48BDB6-D8AF-46FB-0E21-89B0C6E7702C}"/>
              </a:ext>
            </a:extLst>
          </p:cNvPr>
          <p:cNvPicPr>
            <a:picLocks noChangeAspect="1"/>
          </p:cNvPicPr>
          <p:nvPr/>
        </p:nvPicPr>
        <p:blipFill>
          <a:blip r:embed="rId7"/>
          <a:stretch>
            <a:fillRect/>
          </a:stretch>
        </p:blipFill>
        <p:spPr>
          <a:xfrm>
            <a:off x="5965469" y="355418"/>
            <a:ext cx="6022358" cy="5870957"/>
          </a:xfrm>
          <a:prstGeom prst="rect">
            <a:avLst/>
          </a:prstGeom>
        </p:spPr>
      </p:pic>
      <p:pic>
        <p:nvPicPr>
          <p:cNvPr id="8" name="Picture 4" descr="Off icon - Material Audio Video">
            <a:extLst>
              <a:ext uri="{FF2B5EF4-FFF2-40B4-BE49-F238E27FC236}">
                <a16:creationId xmlns:a16="http://schemas.microsoft.com/office/drawing/2014/main" id="{7B9495F3-9F7E-4F0D-FAB4-B68A76E7A78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9985436" y="1307672"/>
            <a:ext cx="626924" cy="6269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A678DE4-3D75-CCBF-68DC-9B3505287FC1}"/>
              </a:ext>
            </a:extLst>
          </p:cNvPr>
          <p:cNvPicPr>
            <a:picLocks noChangeAspect="1"/>
          </p:cNvPicPr>
          <p:nvPr/>
        </p:nvPicPr>
        <p:blipFill>
          <a:blip r:embed="rId9"/>
          <a:stretch>
            <a:fillRect/>
          </a:stretch>
        </p:blipFill>
        <p:spPr>
          <a:xfrm>
            <a:off x="9544771" y="2886850"/>
            <a:ext cx="881330" cy="850466"/>
          </a:xfrm>
          <a:prstGeom prst="rect">
            <a:avLst/>
          </a:prstGeom>
        </p:spPr>
      </p:pic>
      <p:pic>
        <p:nvPicPr>
          <p:cNvPr id="11" name="Picture 10">
            <a:extLst>
              <a:ext uri="{FF2B5EF4-FFF2-40B4-BE49-F238E27FC236}">
                <a16:creationId xmlns:a16="http://schemas.microsoft.com/office/drawing/2014/main" id="{47B7353E-39E7-65EC-51E0-DF673B883A13}"/>
              </a:ext>
            </a:extLst>
          </p:cNvPr>
          <p:cNvPicPr>
            <a:picLocks noChangeAspect="1"/>
          </p:cNvPicPr>
          <p:nvPr/>
        </p:nvPicPr>
        <p:blipFill>
          <a:blip r:embed="rId10"/>
          <a:stretch>
            <a:fillRect/>
          </a:stretch>
        </p:blipFill>
        <p:spPr>
          <a:xfrm>
            <a:off x="5557530" y="5778671"/>
            <a:ext cx="6172735" cy="665284"/>
          </a:xfrm>
          <a:prstGeom prst="rect">
            <a:avLst/>
          </a:prstGeom>
        </p:spPr>
      </p:pic>
      <p:pic>
        <p:nvPicPr>
          <p:cNvPr id="12" name="Picture 11" descr="A pencil and paper with a pen&#10;&#10;Description automatically generated">
            <a:extLst>
              <a:ext uri="{FF2B5EF4-FFF2-40B4-BE49-F238E27FC236}">
                <a16:creationId xmlns:a16="http://schemas.microsoft.com/office/drawing/2014/main" id="{5AA381A4-7288-5704-79CC-16571A9181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50137" y="3209984"/>
            <a:ext cx="1032908" cy="939603"/>
          </a:xfrm>
          <a:prstGeom prst="rect">
            <a:avLst/>
          </a:prstGeom>
        </p:spPr>
      </p:pic>
      <p:pic>
        <p:nvPicPr>
          <p:cNvPr id="13" name="Picture 12">
            <a:extLst>
              <a:ext uri="{FF2B5EF4-FFF2-40B4-BE49-F238E27FC236}">
                <a16:creationId xmlns:a16="http://schemas.microsoft.com/office/drawing/2014/main" id="{F2C53D8D-6CFE-DF0A-5B83-430E841DF15C}"/>
              </a:ext>
            </a:extLst>
          </p:cNvPr>
          <p:cNvPicPr>
            <a:picLocks noChangeAspect="1"/>
          </p:cNvPicPr>
          <p:nvPr/>
        </p:nvPicPr>
        <p:blipFill>
          <a:blip r:embed="rId12"/>
          <a:stretch>
            <a:fillRect/>
          </a:stretch>
        </p:blipFill>
        <p:spPr>
          <a:xfrm>
            <a:off x="7192569" y="1231688"/>
            <a:ext cx="790477" cy="736195"/>
          </a:xfrm>
          <a:prstGeom prst="rect">
            <a:avLst/>
          </a:prstGeom>
        </p:spPr>
      </p:pic>
      <p:sp>
        <p:nvSpPr>
          <p:cNvPr id="14" name="TextBox 13">
            <a:extLst>
              <a:ext uri="{FF2B5EF4-FFF2-40B4-BE49-F238E27FC236}">
                <a16:creationId xmlns:a16="http://schemas.microsoft.com/office/drawing/2014/main" id="{23F23604-9F13-DD67-1C07-9F30B790FB97}"/>
              </a:ext>
            </a:extLst>
          </p:cNvPr>
          <p:cNvSpPr txBox="1"/>
          <p:nvPr/>
        </p:nvSpPr>
        <p:spPr>
          <a:xfrm>
            <a:off x="6742406" y="2025660"/>
            <a:ext cx="1748090" cy="646331"/>
          </a:xfrm>
          <a:prstGeom prst="rect">
            <a:avLst/>
          </a:prstGeom>
          <a:noFill/>
        </p:spPr>
        <p:txBody>
          <a:bodyPr wrap="square" rtlCol="0">
            <a:spAutoFit/>
          </a:bodyPr>
          <a:lstStyle/>
          <a:p>
            <a:pPr algn="ctr"/>
            <a:r>
              <a:rPr lang="en-GB" b="1" dirty="0">
                <a:solidFill>
                  <a:prstClr val="black"/>
                </a:solidFill>
                <a:latin typeface="Calibri" panose="020F0502020204030204"/>
              </a:rPr>
              <a:t>Recording part 1</a:t>
            </a:r>
          </a:p>
          <a:p>
            <a:pPr algn="ctr"/>
            <a:r>
              <a:rPr lang="en-GB" b="1" dirty="0">
                <a:solidFill>
                  <a:prstClr val="black"/>
                </a:solidFill>
                <a:latin typeface="Calibri" panose="020F0502020204030204"/>
              </a:rPr>
              <a:t>Transcript Q &amp; A </a:t>
            </a:r>
          </a:p>
        </p:txBody>
      </p:sp>
      <p:pic>
        <p:nvPicPr>
          <p:cNvPr id="15" name="Picture 14">
            <a:extLst>
              <a:ext uri="{FF2B5EF4-FFF2-40B4-BE49-F238E27FC236}">
                <a16:creationId xmlns:a16="http://schemas.microsoft.com/office/drawing/2014/main" id="{E0568FC5-8577-1366-B216-387CFBF0377E}"/>
              </a:ext>
            </a:extLst>
          </p:cNvPr>
          <p:cNvPicPr>
            <a:picLocks noChangeAspect="1"/>
          </p:cNvPicPr>
          <p:nvPr/>
        </p:nvPicPr>
        <p:blipFill>
          <a:blip r:embed="rId13"/>
          <a:stretch>
            <a:fillRect/>
          </a:stretch>
        </p:blipFill>
        <p:spPr>
          <a:xfrm>
            <a:off x="8411179" y="1061595"/>
            <a:ext cx="1146124" cy="1146124"/>
          </a:xfrm>
          <a:prstGeom prst="rect">
            <a:avLst/>
          </a:prstGeom>
        </p:spPr>
      </p:pic>
      <p:pic>
        <p:nvPicPr>
          <p:cNvPr id="20" name="Picture 19" descr="A blue question mark with black outline&#10;&#10;AI-generated content may be incorrect.">
            <a:extLst>
              <a:ext uri="{FF2B5EF4-FFF2-40B4-BE49-F238E27FC236}">
                <a16:creationId xmlns:a16="http://schemas.microsoft.com/office/drawing/2014/main" id="{497FC036-883F-26C6-EB5C-0B6B467056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90496" y="2854266"/>
            <a:ext cx="894093" cy="1149468"/>
          </a:xfrm>
          <a:prstGeom prst="rect">
            <a:avLst/>
          </a:prstGeom>
        </p:spPr>
      </p:pic>
    </p:spTree>
    <p:extLst>
      <p:ext uri="{BB962C8B-B14F-4D97-AF65-F5344CB8AC3E}">
        <p14:creationId xmlns:p14="http://schemas.microsoft.com/office/powerpoint/2010/main" val="6408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E4E6B-753B-E19B-7B5B-C2D02FD45D6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C92C172-0744-3BD7-A11F-111F80FA821D}"/>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6F048787-E208-6048-57EA-5454ABE43B5E}"/>
              </a:ext>
            </a:extLst>
          </p:cNvPr>
          <p:cNvGraphicFramePr>
            <a:graphicFrameLocks noGrp="1"/>
          </p:cNvGraphicFramePr>
          <p:nvPr>
            <p:extLst>
              <p:ext uri="{D42A27DB-BD31-4B8C-83A1-F6EECF244321}">
                <p14:modId xmlns:p14="http://schemas.microsoft.com/office/powerpoint/2010/main" val="1674971705"/>
              </p:ext>
            </p:extLst>
          </p:nvPr>
        </p:nvGraphicFramePr>
        <p:xfrm>
          <a:off x="342900" y="446387"/>
          <a:ext cx="11353800" cy="2468880"/>
        </p:xfrm>
        <a:graphic>
          <a:graphicData uri="http://schemas.openxmlformats.org/drawingml/2006/table">
            <a:tbl>
              <a:tblPr firstRow="1" bandRow="1">
                <a:tableStyleId>{5C22544A-7EE6-4342-B048-85BDC9FD1C3A}</a:tableStyleId>
              </a:tblPr>
              <a:tblGrid>
                <a:gridCol w="3254035">
                  <a:extLst>
                    <a:ext uri="{9D8B030D-6E8A-4147-A177-3AD203B41FA5}">
                      <a16:colId xmlns:a16="http://schemas.microsoft.com/office/drawing/2014/main" val="376371140"/>
                    </a:ext>
                  </a:extLst>
                </a:gridCol>
                <a:gridCol w="8099765">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Which Culture of Care Standard or standards and equity principles will your idea contribute to?</a:t>
                      </a:r>
                    </a:p>
                  </a:txBody>
                  <a:tcPr/>
                </a:tc>
                <a:tc>
                  <a:txBody>
                    <a:bodyPr/>
                    <a:lstStyle/>
                    <a:p>
                      <a:pPr marL="0" indent="0">
                        <a:buFont typeface="Arial" panose="020B0604020202020204" pitchFamily="34" charset="0"/>
                        <a:buNone/>
                      </a:pPr>
                      <a:r>
                        <a:rPr lang="en-GB" dirty="0"/>
                        <a:t>Please put a cross or shade out the main ones that are relevant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txBody>
                  <a:tcPr/>
                </a:tc>
                <a:extLst>
                  <a:ext uri="{0D108BD9-81ED-4DB2-BD59-A6C34878D82A}">
                    <a16:rowId xmlns:a16="http://schemas.microsoft.com/office/drawing/2014/main" val="3113950624"/>
                  </a:ext>
                </a:extLst>
              </a:tr>
            </a:tbl>
          </a:graphicData>
        </a:graphic>
      </p:graphicFrame>
      <p:pic>
        <p:nvPicPr>
          <p:cNvPr id="3" name="Picture 2">
            <a:extLst>
              <a:ext uri="{FF2B5EF4-FFF2-40B4-BE49-F238E27FC236}">
                <a16:creationId xmlns:a16="http://schemas.microsoft.com/office/drawing/2014/main" id="{1F2EA8A1-E412-573F-91CA-477368EE98EF}"/>
              </a:ext>
            </a:extLst>
          </p:cNvPr>
          <p:cNvPicPr>
            <a:picLocks noChangeAspect="1"/>
          </p:cNvPicPr>
          <p:nvPr/>
        </p:nvPicPr>
        <p:blipFill>
          <a:blip r:embed="rId3"/>
          <a:srcRect l="527"/>
          <a:stretch>
            <a:fillRect/>
          </a:stretch>
        </p:blipFill>
        <p:spPr>
          <a:xfrm>
            <a:off x="3581400" y="1199025"/>
            <a:ext cx="5770967" cy="1619476"/>
          </a:xfrm>
          <a:prstGeom prst="rect">
            <a:avLst/>
          </a:prstGeom>
        </p:spPr>
      </p:pic>
      <p:pic>
        <p:nvPicPr>
          <p:cNvPr id="5" name="Picture 4" descr="A screenshot of a computer screen&#10;&#10;AI-generated content may be incorrect.">
            <a:extLst>
              <a:ext uri="{FF2B5EF4-FFF2-40B4-BE49-F238E27FC236}">
                <a16:creationId xmlns:a16="http://schemas.microsoft.com/office/drawing/2014/main" id="{877819EF-48A8-A30A-AC0A-37A8F7544763}"/>
              </a:ext>
            </a:extLst>
          </p:cNvPr>
          <p:cNvPicPr>
            <a:picLocks noChangeAspect="1"/>
          </p:cNvPicPr>
          <p:nvPr/>
        </p:nvPicPr>
        <p:blipFill>
          <a:blip r:embed="rId4">
            <a:duotone>
              <a:schemeClr val="accent4">
                <a:shade val="45000"/>
                <a:satMod val="135000"/>
              </a:schemeClr>
              <a:prstClr val="white"/>
            </a:duotone>
          </a:blip>
          <a:stretch>
            <a:fillRect/>
          </a:stretch>
        </p:blipFill>
        <p:spPr>
          <a:xfrm>
            <a:off x="266700" y="3193592"/>
            <a:ext cx="11658600" cy="3293553"/>
          </a:xfrm>
          <a:prstGeom prst="rect">
            <a:avLst/>
          </a:prstGeom>
        </p:spPr>
      </p:pic>
    </p:spTree>
    <p:extLst>
      <p:ext uri="{BB962C8B-B14F-4D97-AF65-F5344CB8AC3E}">
        <p14:creationId xmlns:p14="http://schemas.microsoft.com/office/powerpoint/2010/main" val="203096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1D2E2-213D-152B-2ABA-8FCEAE8EFAD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03D8B0-CF68-E66C-F50D-433AD1CBDFAE}"/>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7083341D-C5BA-0CC4-E52F-3DE6311975E8}"/>
              </a:ext>
            </a:extLst>
          </p:cNvPr>
          <p:cNvGraphicFramePr>
            <a:graphicFrameLocks noGrp="1"/>
          </p:cNvGraphicFramePr>
          <p:nvPr>
            <p:extLst>
              <p:ext uri="{D42A27DB-BD31-4B8C-83A1-F6EECF244321}">
                <p14:modId xmlns:p14="http://schemas.microsoft.com/office/powerpoint/2010/main" val="2579368532"/>
              </p:ext>
            </p:extLst>
          </p:nvPr>
        </p:nvGraphicFramePr>
        <p:xfrm>
          <a:off x="330200" y="255887"/>
          <a:ext cx="11531600" cy="2468880"/>
        </p:xfrm>
        <a:graphic>
          <a:graphicData uri="http://schemas.openxmlformats.org/drawingml/2006/table">
            <a:tbl>
              <a:tblPr firstRow="1" bandRow="1">
                <a:tableStyleId>{5C22544A-7EE6-4342-B048-85BDC9FD1C3A}</a:tableStyleId>
              </a:tblPr>
              <a:tblGrid>
                <a:gridCol w="3304993">
                  <a:extLst>
                    <a:ext uri="{9D8B030D-6E8A-4147-A177-3AD203B41FA5}">
                      <a16:colId xmlns:a16="http://schemas.microsoft.com/office/drawing/2014/main" val="376371140"/>
                    </a:ext>
                  </a:extLst>
                </a:gridCol>
                <a:gridCol w="8226607">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Please explain how your ideas are contributing to each of the standards or equity principles that you have chosen </a:t>
                      </a:r>
                    </a:p>
                  </a:txBody>
                  <a:tcPr/>
                </a:tc>
                <a:tc>
                  <a:txBody>
                    <a:bodyPr/>
                    <a:lstStyle/>
                    <a:p>
                      <a:pPr marL="0" indent="0">
                        <a:buFont typeface="Arial" panose="020B0604020202020204" pitchFamily="34" charset="0"/>
                        <a:buNone/>
                      </a:pPr>
                      <a:r>
                        <a:rPr lang="en-GB" dirty="0"/>
                        <a:t>We just need a brief overview for example</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O Lived Experience: </a:t>
                      </a:r>
                      <a:r>
                        <a:rPr lang="en-GB" dirty="0"/>
                        <a:t>Setting up a monthly co-production group on the ward is helping to ensure patients are supported to have their voice heard and help with on-going co-production on the ward. Our organisation’s strategic peer lead is facilitating the space and ensures issues and ideas from our ward feed into the senior management group</a:t>
                      </a:r>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C77EBF27-5D01-91F6-7A31-C49FB6C14199}"/>
              </a:ext>
            </a:extLst>
          </p:cNvPr>
          <p:cNvGraphicFramePr>
            <a:graphicFrameLocks noGrp="1"/>
          </p:cNvGraphicFramePr>
          <p:nvPr>
            <p:extLst>
              <p:ext uri="{D42A27DB-BD31-4B8C-83A1-F6EECF244321}">
                <p14:modId xmlns:p14="http://schemas.microsoft.com/office/powerpoint/2010/main" val="3080265280"/>
              </p:ext>
            </p:extLst>
          </p:nvPr>
        </p:nvGraphicFramePr>
        <p:xfrm>
          <a:off x="330200" y="2888125"/>
          <a:ext cx="11404600" cy="3566160"/>
        </p:xfrm>
        <a:graphic>
          <a:graphicData uri="http://schemas.openxmlformats.org/drawingml/2006/table">
            <a:tbl>
              <a:tblPr firstRow="1" bandRow="1">
                <a:tableStyleId>{5C22544A-7EE6-4342-B048-85BDC9FD1C3A}</a:tableStyleId>
              </a:tblPr>
              <a:tblGrid>
                <a:gridCol w="114046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b="1" dirty="0"/>
                        <a:t>Environment: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Making the gardens more of an inviting but also active space for activities, extends the ward environment and promotes care in nature which our trust is leading with currently. It would allow people sensory input from colours, smells etc within a safe environment. It also gives people the option of using this space with therapists. </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Things to do:</a:t>
                      </a:r>
                    </a:p>
                    <a:p>
                      <a:pPr marL="0" indent="0">
                        <a:buFont typeface="Arial" panose="020B0604020202020204" pitchFamily="34" charset="0"/>
                        <a:buNone/>
                      </a:pPr>
                      <a:r>
                        <a:rPr lang="en-GB" dirty="0"/>
                        <a:t>The current patient population will be involved in the development of the garden and therefore is a task for them. Equally the activities we can purchase ensure that a range of options can be used out of office hours.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1309675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233F7-07A0-11B5-7475-F96426EB7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B69E4-F120-DEFE-BA61-F56117EA7264}"/>
              </a:ext>
            </a:extLst>
          </p:cNvPr>
          <p:cNvSpPr>
            <a:spLocks noGrp="1"/>
          </p:cNvSpPr>
          <p:nvPr>
            <p:ph type="title"/>
          </p:nvPr>
        </p:nvSpPr>
        <p:spPr>
          <a:solidFill>
            <a:schemeClr val="tx2">
              <a:lumMod val="25000"/>
              <a:lumOff val="75000"/>
            </a:schemeClr>
          </a:solidFill>
        </p:spPr>
        <p:txBody>
          <a:bodyPr/>
          <a:lstStyle/>
          <a:p>
            <a:r>
              <a:rPr lang="en-GB" b="1" dirty="0"/>
              <a:t>Section 5: Risks  </a:t>
            </a:r>
          </a:p>
        </p:txBody>
      </p:sp>
      <p:sp>
        <p:nvSpPr>
          <p:cNvPr id="8" name="TextBox 7">
            <a:extLst>
              <a:ext uri="{FF2B5EF4-FFF2-40B4-BE49-F238E27FC236}">
                <a16:creationId xmlns:a16="http://schemas.microsoft.com/office/drawing/2014/main" id="{9508B72C-0D8B-AD3B-A973-419E056EA72C}"/>
              </a:ext>
            </a:extLst>
          </p:cNvPr>
          <p:cNvSpPr txBox="1"/>
          <p:nvPr/>
        </p:nvSpPr>
        <p:spPr>
          <a:xfrm>
            <a:off x="7937500" y="2145129"/>
            <a:ext cx="25908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ptos" panose="02110004020202020204"/>
                <a:ea typeface="+mn-ea"/>
                <a:cs typeface="+mn-cs"/>
              </a:rPr>
              <a:t>Doing it Differently Bursary</a:t>
            </a:r>
          </a:p>
        </p:txBody>
      </p:sp>
      <p:pic>
        <p:nvPicPr>
          <p:cNvPr id="9" name="Picture 8" descr="A cartoon of a piggy bank&#10;&#10;AI-generated content may be incorrect.">
            <a:extLst>
              <a:ext uri="{FF2B5EF4-FFF2-40B4-BE49-F238E27FC236}">
                <a16:creationId xmlns:a16="http://schemas.microsoft.com/office/drawing/2014/main" id="{BDB0FDFD-5046-46E1-D2B8-7F1FD22ED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350" y="3899455"/>
            <a:ext cx="1692599" cy="1839779"/>
          </a:xfrm>
          <a:prstGeom prst="rect">
            <a:avLst/>
          </a:prstGeom>
        </p:spPr>
      </p:pic>
      <p:sp>
        <p:nvSpPr>
          <p:cNvPr id="10" name="TextBox 9">
            <a:extLst>
              <a:ext uri="{FF2B5EF4-FFF2-40B4-BE49-F238E27FC236}">
                <a16:creationId xmlns:a16="http://schemas.microsoft.com/office/drawing/2014/main" id="{7EF54785-B789-80A9-31A8-FCB7E643F606}"/>
              </a:ext>
            </a:extLst>
          </p:cNvPr>
          <p:cNvSpPr txBox="1"/>
          <p:nvPr/>
        </p:nvSpPr>
        <p:spPr>
          <a:xfrm>
            <a:off x="8770208" y="4860362"/>
            <a:ext cx="1142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£1000</a:t>
            </a:r>
          </a:p>
        </p:txBody>
      </p:sp>
      <p:sp>
        <p:nvSpPr>
          <p:cNvPr id="11" name="Rectangle 10">
            <a:extLst>
              <a:ext uri="{FF2B5EF4-FFF2-40B4-BE49-F238E27FC236}">
                <a16:creationId xmlns:a16="http://schemas.microsoft.com/office/drawing/2014/main" id="{368F4737-C112-90FE-8F3F-2C70A5784FD9}"/>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What is a risk? It's not what you think ...">
            <a:extLst>
              <a:ext uri="{FF2B5EF4-FFF2-40B4-BE49-F238E27FC236}">
                <a16:creationId xmlns:a16="http://schemas.microsoft.com/office/drawing/2014/main" id="{6362737B-BF43-C364-2067-C73710C8B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051" y="2607230"/>
            <a:ext cx="4853723" cy="258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2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93FEF-2710-2795-4BF9-7359DABA7A6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CDEF31-CB57-0F93-AD14-E3B6F302A97F}"/>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9B98F0CE-A0CC-CBA2-0772-F8BD7A04A1AE}"/>
              </a:ext>
            </a:extLst>
          </p:cNvPr>
          <p:cNvGraphicFramePr>
            <a:graphicFrameLocks noGrp="1"/>
          </p:cNvGraphicFramePr>
          <p:nvPr>
            <p:extLst>
              <p:ext uri="{D42A27DB-BD31-4B8C-83A1-F6EECF244321}">
                <p14:modId xmlns:p14="http://schemas.microsoft.com/office/powerpoint/2010/main" val="362936245"/>
              </p:ext>
            </p:extLst>
          </p:nvPr>
        </p:nvGraphicFramePr>
        <p:xfrm>
          <a:off x="342900" y="446387"/>
          <a:ext cx="11417300" cy="2595245"/>
        </p:xfrm>
        <a:graphic>
          <a:graphicData uri="http://schemas.openxmlformats.org/drawingml/2006/table">
            <a:tbl>
              <a:tblPr firstRow="1" bandRow="1">
                <a:tableStyleId>{5C22544A-7EE6-4342-B048-85BDC9FD1C3A}</a:tableStyleId>
              </a:tblPr>
              <a:tblGrid>
                <a:gridCol w="3272234">
                  <a:extLst>
                    <a:ext uri="{9D8B030D-6E8A-4147-A177-3AD203B41FA5}">
                      <a16:colId xmlns:a16="http://schemas.microsoft.com/office/drawing/2014/main" val="376371140"/>
                    </a:ext>
                  </a:extLst>
                </a:gridCol>
                <a:gridCol w="8145066">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What are the risks associated with your idea? </a:t>
                      </a:r>
                    </a:p>
                  </a:txBody>
                  <a:tcPr/>
                </a:tc>
                <a:tc rowSpan="2">
                  <a:txBody>
                    <a:bodyPr/>
                    <a:lstStyle/>
                    <a:p>
                      <a:pPr>
                        <a:lnSpc>
                          <a:spcPct val="107000"/>
                        </a:lnSpc>
                        <a:spcAft>
                          <a:spcPts val="800"/>
                        </a:spcAft>
                        <a:buNone/>
                      </a:pPr>
                      <a:r>
                        <a:rPr lang="en-GB" sz="1800" dirty="0">
                          <a:effectLst/>
                          <a:latin typeface="Aptos" panose="020B0004020202020204" pitchFamily="34" charset="0"/>
                          <a:ea typeface="Aptos" panose="020B0004020202020204" pitchFamily="34" charset="0"/>
                          <a:cs typeface="Arial" panose="020B0604020202020204" pitchFamily="34" charset="0"/>
                        </a:rPr>
                        <a:t>Please tell us any of the risks relating to your idea. For example:</a:t>
                      </a:r>
                    </a:p>
                    <a:p>
                      <a:pPr>
                        <a:lnSpc>
                          <a:spcPct val="107000"/>
                        </a:lnSpc>
                        <a:spcAft>
                          <a:spcPts val="800"/>
                        </a:spcAft>
                        <a:buNone/>
                      </a:pPr>
                      <a:r>
                        <a:rPr lang="en-GB" sz="1800" b="1" dirty="0">
                          <a:effectLst/>
                          <a:latin typeface="Aptos" panose="020B0004020202020204" pitchFamily="34" charset="0"/>
                          <a:ea typeface="Aptos" panose="020B0004020202020204" pitchFamily="34" charset="0"/>
                          <a:cs typeface="Arial" panose="020B0604020202020204" pitchFamily="34" charset="0"/>
                        </a:rPr>
                        <a:t>Risk:</a:t>
                      </a:r>
                      <a:r>
                        <a:rPr lang="en-GB" sz="1800" dirty="0">
                          <a:effectLst/>
                          <a:latin typeface="Aptos" panose="020B0004020202020204" pitchFamily="34" charset="0"/>
                          <a:ea typeface="Aptos" panose="020B0004020202020204" pitchFamily="34" charset="0"/>
                          <a:cs typeface="Arial" panose="020B0604020202020204" pitchFamily="34" charset="0"/>
                        </a:rPr>
                        <a:t> Reluctance of wider team to get involved because of time pressures</a:t>
                      </a:r>
                    </a:p>
                    <a:p>
                      <a:pPr>
                        <a:lnSpc>
                          <a:spcPct val="107000"/>
                        </a:lnSpc>
                        <a:spcAft>
                          <a:spcPts val="800"/>
                        </a:spcAft>
                        <a:buNone/>
                      </a:pPr>
                      <a:r>
                        <a:rPr lang="en-GB" sz="1800" b="1" dirty="0">
                          <a:effectLst/>
                          <a:latin typeface="Aptos" panose="020B0004020202020204" pitchFamily="34" charset="0"/>
                          <a:ea typeface="Aptos" panose="020B0004020202020204" pitchFamily="34" charset="0"/>
                          <a:cs typeface="Arial" panose="020B0604020202020204" pitchFamily="34" charset="0"/>
                        </a:rPr>
                        <a:t>Mitigation:</a:t>
                      </a:r>
                      <a:r>
                        <a:rPr lang="en-GB" sz="1800" dirty="0">
                          <a:effectLst/>
                          <a:latin typeface="Aptos" panose="020B0004020202020204" pitchFamily="34" charset="0"/>
                          <a:ea typeface="Aptos" panose="020B0004020202020204" pitchFamily="34" charset="0"/>
                          <a:cs typeface="Arial" panose="020B0604020202020204" pitchFamily="34" charset="0"/>
                        </a:rPr>
                        <a:t> Involving wider team from the start and working with them to understand and include their perspective to encourage engagement and motivation</a:t>
                      </a:r>
                    </a:p>
                    <a:p>
                      <a:pPr>
                        <a:buNone/>
                      </a:pPr>
                      <a:r>
                        <a:rPr lang="en-GB" sz="1800" dirty="0">
                          <a:effectLst/>
                          <a:latin typeface="Aptos" panose="020B0004020202020204" pitchFamily="34" charset="0"/>
                          <a:ea typeface="Aptos" panose="020B0004020202020204" pitchFamily="34" charset="0"/>
                          <a:cs typeface="Arial" panose="020B0604020202020204" pitchFamily="34" charset="0"/>
                        </a:rPr>
                        <a:t>Consider individual and organisational risks</a:t>
                      </a:r>
                      <a:endParaRPr lang="en-GB" dirty="0"/>
                    </a:p>
                  </a:txBody>
                  <a:tcPr/>
                </a:tc>
                <a:extLst>
                  <a:ext uri="{0D108BD9-81ED-4DB2-BD59-A6C34878D82A}">
                    <a16:rowId xmlns:a16="http://schemas.microsoft.com/office/drawing/2014/main" val="3113950624"/>
                  </a:ext>
                </a:extLst>
              </a:tr>
              <a:tr h="871582">
                <a:tc>
                  <a:txBody>
                    <a:bodyPr/>
                    <a:lstStyle/>
                    <a:p>
                      <a:pPr marL="0" indent="0">
                        <a:buFont typeface="Arial" panose="020B0604020202020204" pitchFamily="34" charset="0"/>
                        <a:buNone/>
                      </a:pPr>
                      <a:r>
                        <a:rPr lang="en-GB" dirty="0"/>
                        <a:t>What steps have you considered to mitigate the risks?</a:t>
                      </a:r>
                    </a:p>
                    <a:p>
                      <a:pPr marL="0" indent="0">
                        <a:buFont typeface="Arial" panose="020B0604020202020204" pitchFamily="34" charset="0"/>
                        <a:buNone/>
                      </a:pPr>
                      <a:endParaRPr lang="en-GB" dirty="0"/>
                    </a:p>
                  </a:txBody>
                  <a:tcPr/>
                </a:tc>
                <a:tc vMerge="1">
                  <a:txBody>
                    <a:bodyPr/>
                    <a:lstStyle/>
                    <a:p>
                      <a:pPr marL="0" indent="0">
                        <a:buFont typeface="Arial" panose="020B0604020202020204" pitchFamily="34" charset="0"/>
                        <a:buNone/>
                      </a:pPr>
                      <a:endParaRPr lang="en-GB" dirty="0"/>
                    </a:p>
                  </a:txBody>
                  <a:tcPr/>
                </a:tc>
                <a:extLst>
                  <a:ext uri="{0D108BD9-81ED-4DB2-BD59-A6C34878D82A}">
                    <a16:rowId xmlns:a16="http://schemas.microsoft.com/office/drawing/2014/main" val="492357564"/>
                  </a:ext>
                </a:extLst>
              </a:tr>
            </a:tbl>
          </a:graphicData>
        </a:graphic>
      </p:graphicFrame>
      <p:graphicFrame>
        <p:nvGraphicFramePr>
          <p:cNvPr id="3" name="Table 2">
            <a:extLst>
              <a:ext uri="{FF2B5EF4-FFF2-40B4-BE49-F238E27FC236}">
                <a16:creationId xmlns:a16="http://schemas.microsoft.com/office/drawing/2014/main" id="{A46C55A4-51EA-F569-AD6F-488B0D802270}"/>
              </a:ext>
            </a:extLst>
          </p:cNvPr>
          <p:cNvGraphicFramePr>
            <a:graphicFrameLocks noGrp="1"/>
          </p:cNvGraphicFramePr>
          <p:nvPr>
            <p:extLst>
              <p:ext uri="{D42A27DB-BD31-4B8C-83A1-F6EECF244321}">
                <p14:modId xmlns:p14="http://schemas.microsoft.com/office/powerpoint/2010/main" val="2338847496"/>
              </p:ext>
            </p:extLst>
          </p:nvPr>
        </p:nvGraphicFramePr>
        <p:xfrm>
          <a:off x="342900" y="3152720"/>
          <a:ext cx="11569700" cy="3291840"/>
        </p:xfrm>
        <a:graphic>
          <a:graphicData uri="http://schemas.openxmlformats.org/drawingml/2006/table">
            <a:tbl>
              <a:tblPr firstRow="1" bandRow="1">
                <a:tableStyleId>{5C22544A-7EE6-4342-B048-85BDC9FD1C3A}</a:tableStyleId>
              </a:tblPr>
              <a:tblGrid>
                <a:gridCol w="115697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b="1" dirty="0"/>
                        <a:t>Risk: Misuse of equipment provided.</a:t>
                      </a:r>
                    </a:p>
                    <a:p>
                      <a:pPr marL="0" indent="0">
                        <a:buFont typeface="Arial" panose="020B0604020202020204" pitchFamily="34" charset="0"/>
                        <a:buNone/>
                      </a:pPr>
                      <a:r>
                        <a:rPr lang="en-GB" dirty="0"/>
                        <a:t>Mitigation: Depending on how many service users wish to participate in the activity will depend on how many staff are allocated to support them. We would hope for at least 2 /3 members of staff to support the service user if this is a group activity or 1:1 would also be appropriate. The staff would only take out the required equipment for the activity they were doing and ensure the service users were supervised at all times. </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Risk: Harm to self or others.</a:t>
                      </a:r>
                    </a:p>
                    <a:p>
                      <a:pPr marL="0" indent="0">
                        <a:buFont typeface="Arial" panose="020B0604020202020204" pitchFamily="34" charset="0"/>
                        <a:buNone/>
                      </a:pPr>
                      <a:r>
                        <a:rPr lang="en-GB" dirty="0"/>
                        <a:t>Mitigation: Risk assessments would be carried out prior to offering activities on the ward. If the risk was deemed to high, either to self or others adaptations could be made whilst still ensuring the service user is able to participate. For example, they may not be given access to planting tools but could still use the seeds / flowers. </a:t>
                      </a:r>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183461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FDCB9-7E04-14A0-0FD9-DD779EDE05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0961EFE-41BB-CB19-7B92-28810C3A4F41}"/>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4882237A-19B8-BD2B-5B0E-230547F9C527}"/>
              </a:ext>
            </a:extLst>
          </p:cNvPr>
          <p:cNvGraphicFramePr>
            <a:graphicFrameLocks noGrp="1"/>
          </p:cNvGraphicFramePr>
          <p:nvPr>
            <p:extLst>
              <p:ext uri="{D42A27DB-BD31-4B8C-83A1-F6EECF244321}">
                <p14:modId xmlns:p14="http://schemas.microsoft.com/office/powerpoint/2010/main" val="1528106116"/>
              </p:ext>
            </p:extLst>
          </p:nvPr>
        </p:nvGraphicFramePr>
        <p:xfrm>
          <a:off x="342900" y="446387"/>
          <a:ext cx="11277600" cy="1645920"/>
        </p:xfrm>
        <a:graphic>
          <a:graphicData uri="http://schemas.openxmlformats.org/drawingml/2006/table">
            <a:tbl>
              <a:tblPr firstRow="1" bandRow="1">
                <a:tableStyleId>{5C22544A-7EE6-4342-B048-85BDC9FD1C3A}</a:tableStyleId>
              </a:tblPr>
              <a:tblGrid>
                <a:gridCol w="3232195">
                  <a:extLst>
                    <a:ext uri="{9D8B030D-6E8A-4147-A177-3AD203B41FA5}">
                      <a16:colId xmlns:a16="http://schemas.microsoft.com/office/drawing/2014/main" val="376371140"/>
                    </a:ext>
                  </a:extLst>
                </a:gridCol>
                <a:gridCol w="8045405">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How have you considered all the relevant organisational policies and procedures that might be relevant to your idea?</a:t>
                      </a:r>
                    </a:p>
                  </a:txBody>
                  <a:tcPr/>
                </a:tc>
                <a:tc>
                  <a:txBody>
                    <a:bodyPr/>
                    <a:lstStyle/>
                    <a:p>
                      <a:pPr marL="0" indent="0">
                        <a:buFont typeface="Arial" panose="020B0604020202020204" pitchFamily="34" charset="0"/>
                        <a:buNone/>
                      </a:pPr>
                      <a:r>
                        <a:rPr lang="en-GB" dirty="0"/>
                        <a:t>Examples of this may include:</a:t>
                      </a:r>
                    </a:p>
                    <a:p>
                      <a:pPr marL="0" indent="0">
                        <a:buFont typeface="Arial" panose="020B0604020202020204" pitchFamily="34" charset="0"/>
                        <a:buNone/>
                      </a:pPr>
                      <a:r>
                        <a:rPr lang="en-GB" dirty="0"/>
                        <a:t>O Ensuring any equipment purchased meets health and safety regulations </a:t>
                      </a:r>
                    </a:p>
                    <a:p>
                      <a:pPr marL="0" indent="0">
                        <a:buFont typeface="Arial" panose="020B0604020202020204" pitchFamily="34" charset="0"/>
                        <a:buNone/>
                      </a:pPr>
                      <a:r>
                        <a:rPr lang="en-GB" dirty="0"/>
                        <a:t>O Buying in services from reputable providers who have relevant insurance and DBS certificates for staff </a:t>
                      </a:r>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D9C6B207-5E78-3182-6894-C0CDB77E490A}"/>
              </a:ext>
            </a:extLst>
          </p:cNvPr>
          <p:cNvGraphicFramePr>
            <a:graphicFrameLocks noGrp="1"/>
          </p:cNvGraphicFramePr>
          <p:nvPr>
            <p:extLst>
              <p:ext uri="{D42A27DB-BD31-4B8C-83A1-F6EECF244321}">
                <p14:modId xmlns:p14="http://schemas.microsoft.com/office/powerpoint/2010/main" val="711303179"/>
              </p:ext>
            </p:extLst>
          </p:nvPr>
        </p:nvGraphicFramePr>
        <p:xfrm>
          <a:off x="431800" y="3365500"/>
          <a:ext cx="11188700" cy="1328782"/>
        </p:xfrm>
        <a:graphic>
          <a:graphicData uri="http://schemas.openxmlformats.org/drawingml/2006/table">
            <a:tbl>
              <a:tblPr firstRow="1" bandRow="1">
                <a:tableStyleId>{5C22544A-7EE6-4342-B048-85BDC9FD1C3A}</a:tableStyleId>
              </a:tblPr>
              <a:tblGrid>
                <a:gridCol w="111887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sz="2000" dirty="0"/>
                        <a:t>Any equipment provided would be checked and monitored by the health and safety lead for the ward. This will ensure it is in safe and effective use to prevent the risk of injury or damage. </a:t>
                      </a:r>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3886658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AEFBB-B9D2-4683-5717-B5FADEB34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D3C2C-D076-2280-4F22-F8A9CF9A1749}"/>
              </a:ext>
            </a:extLst>
          </p:cNvPr>
          <p:cNvSpPr>
            <a:spLocks noGrp="1"/>
          </p:cNvSpPr>
          <p:nvPr>
            <p:ph type="title"/>
          </p:nvPr>
        </p:nvSpPr>
        <p:spPr>
          <a:solidFill>
            <a:schemeClr val="tx2">
              <a:lumMod val="25000"/>
              <a:lumOff val="75000"/>
            </a:schemeClr>
          </a:solidFill>
        </p:spPr>
        <p:txBody>
          <a:bodyPr/>
          <a:lstStyle/>
          <a:p>
            <a:r>
              <a:rPr lang="en-GB" b="1" dirty="0"/>
              <a:t>Section 6: Funding  </a:t>
            </a:r>
          </a:p>
        </p:txBody>
      </p:sp>
      <p:pic>
        <p:nvPicPr>
          <p:cNvPr id="4" name="Picture 3">
            <a:extLst>
              <a:ext uri="{FF2B5EF4-FFF2-40B4-BE49-F238E27FC236}">
                <a16:creationId xmlns:a16="http://schemas.microsoft.com/office/drawing/2014/main" id="{C184F179-7C67-8F13-ADE7-3ABF62E58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63284"/>
            <a:ext cx="5947245" cy="4118467"/>
          </a:xfrm>
          <a:prstGeom prst="rect">
            <a:avLst/>
          </a:prstGeom>
        </p:spPr>
      </p:pic>
      <p:sp>
        <p:nvSpPr>
          <p:cNvPr id="8" name="TextBox 7">
            <a:extLst>
              <a:ext uri="{FF2B5EF4-FFF2-40B4-BE49-F238E27FC236}">
                <a16:creationId xmlns:a16="http://schemas.microsoft.com/office/drawing/2014/main" id="{A3AD7128-BEA4-703D-6B4E-4D958B3658E6}"/>
              </a:ext>
            </a:extLst>
          </p:cNvPr>
          <p:cNvSpPr txBox="1"/>
          <p:nvPr/>
        </p:nvSpPr>
        <p:spPr>
          <a:xfrm>
            <a:off x="7937500" y="2145129"/>
            <a:ext cx="26924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ptos" panose="02110004020202020204"/>
                <a:ea typeface="+mn-ea"/>
                <a:cs typeface="+mn-cs"/>
              </a:rPr>
              <a:t>Doing it Differently Bursary</a:t>
            </a:r>
          </a:p>
        </p:txBody>
      </p:sp>
      <p:pic>
        <p:nvPicPr>
          <p:cNvPr id="9" name="Picture 8" descr="A cartoon of a piggy bank&#10;&#10;AI-generated content may be incorrect.">
            <a:extLst>
              <a:ext uri="{FF2B5EF4-FFF2-40B4-BE49-F238E27FC236}">
                <a16:creationId xmlns:a16="http://schemas.microsoft.com/office/drawing/2014/main" id="{B993557C-A61E-6069-6A6E-C620C4D2A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400" y="3899455"/>
            <a:ext cx="1692599" cy="1839779"/>
          </a:xfrm>
          <a:prstGeom prst="rect">
            <a:avLst/>
          </a:prstGeom>
        </p:spPr>
      </p:pic>
      <p:sp>
        <p:nvSpPr>
          <p:cNvPr id="10" name="TextBox 9">
            <a:extLst>
              <a:ext uri="{FF2B5EF4-FFF2-40B4-BE49-F238E27FC236}">
                <a16:creationId xmlns:a16="http://schemas.microsoft.com/office/drawing/2014/main" id="{A370394C-FE17-6597-ED25-C4FCAE31C85B}"/>
              </a:ext>
            </a:extLst>
          </p:cNvPr>
          <p:cNvSpPr txBox="1"/>
          <p:nvPr/>
        </p:nvSpPr>
        <p:spPr>
          <a:xfrm>
            <a:off x="8770208" y="4860362"/>
            <a:ext cx="1142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£1000</a:t>
            </a:r>
          </a:p>
        </p:txBody>
      </p:sp>
      <p:sp>
        <p:nvSpPr>
          <p:cNvPr id="11" name="Rectangle 10">
            <a:extLst>
              <a:ext uri="{FF2B5EF4-FFF2-40B4-BE49-F238E27FC236}">
                <a16:creationId xmlns:a16="http://schemas.microsoft.com/office/drawing/2014/main" id="{0DCE0620-0186-2C7E-15EE-9B9A72FB69EE}"/>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27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D3516-0374-5793-084F-92F7FE15183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32190EE-4B4B-CB86-04E4-449AEA0B2C6B}"/>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6F088735-FF4A-0B43-2A37-8BEA825AFA32}"/>
              </a:ext>
            </a:extLst>
          </p:cNvPr>
          <p:cNvGraphicFramePr>
            <a:graphicFrameLocks noGrp="1"/>
          </p:cNvGraphicFramePr>
          <p:nvPr>
            <p:extLst>
              <p:ext uri="{D42A27DB-BD31-4B8C-83A1-F6EECF244321}">
                <p14:modId xmlns:p14="http://schemas.microsoft.com/office/powerpoint/2010/main" val="3276968806"/>
              </p:ext>
            </p:extLst>
          </p:nvPr>
        </p:nvGraphicFramePr>
        <p:xfrm>
          <a:off x="463548" y="406225"/>
          <a:ext cx="11436351" cy="6045549"/>
        </p:xfrm>
        <a:graphic>
          <a:graphicData uri="http://schemas.openxmlformats.org/drawingml/2006/table">
            <a:tbl>
              <a:tblPr firstRow="1" bandRow="1">
                <a:tableStyleId>{5C22544A-7EE6-4342-B048-85BDC9FD1C3A}</a:tableStyleId>
              </a:tblPr>
              <a:tblGrid>
                <a:gridCol w="1713405">
                  <a:extLst>
                    <a:ext uri="{9D8B030D-6E8A-4147-A177-3AD203B41FA5}">
                      <a16:colId xmlns:a16="http://schemas.microsoft.com/office/drawing/2014/main" val="376371140"/>
                    </a:ext>
                  </a:extLst>
                </a:gridCol>
                <a:gridCol w="4938250">
                  <a:extLst>
                    <a:ext uri="{9D8B030D-6E8A-4147-A177-3AD203B41FA5}">
                      <a16:colId xmlns:a16="http://schemas.microsoft.com/office/drawing/2014/main" val="411061681"/>
                    </a:ext>
                  </a:extLst>
                </a:gridCol>
                <a:gridCol w="4784696">
                  <a:extLst>
                    <a:ext uri="{9D8B030D-6E8A-4147-A177-3AD203B41FA5}">
                      <a16:colId xmlns:a16="http://schemas.microsoft.com/office/drawing/2014/main" val="3484497469"/>
                    </a:ext>
                  </a:extLst>
                </a:gridCol>
              </a:tblGrid>
              <a:tr h="642679">
                <a:tc>
                  <a:txBody>
                    <a:bodyPr/>
                    <a:lstStyle/>
                    <a:p>
                      <a:r>
                        <a:rPr lang="en-GB" sz="1600" dirty="0"/>
                        <a:t>Question</a:t>
                      </a:r>
                    </a:p>
                  </a:txBody>
                  <a:tcPr>
                    <a:solidFill>
                      <a:schemeClr val="tx2">
                        <a:lumMod val="50000"/>
                        <a:lumOff val="50000"/>
                      </a:schemeClr>
                    </a:solidFill>
                  </a:tcPr>
                </a:tc>
                <a:tc>
                  <a:txBody>
                    <a:bodyPr/>
                    <a:lstStyle/>
                    <a:p>
                      <a:r>
                        <a:rPr lang="en-GB" sz="1800" dirty="0"/>
                        <a:t>Guidance </a:t>
                      </a:r>
                    </a:p>
                  </a:txBody>
                  <a:tcPr>
                    <a:solidFill>
                      <a:schemeClr val="tx2">
                        <a:lumMod val="50000"/>
                        <a:lumOff val="50000"/>
                      </a:schemeClr>
                    </a:solidFill>
                  </a:tcPr>
                </a:tc>
                <a:tc>
                  <a:txBody>
                    <a:bodyPr/>
                    <a:lstStyle/>
                    <a:p>
                      <a:r>
                        <a:rPr lang="en-GB" sz="1800" dirty="0"/>
                        <a:t>Full breakdown</a:t>
                      </a:r>
                    </a:p>
                  </a:txBody>
                  <a:tcPr>
                    <a:solidFill>
                      <a:schemeClr val="tx2">
                        <a:lumMod val="50000"/>
                        <a:lumOff val="50000"/>
                      </a:schemeClr>
                    </a:solidFill>
                  </a:tcPr>
                </a:tc>
                <a:extLst>
                  <a:ext uri="{0D108BD9-81ED-4DB2-BD59-A6C34878D82A}">
                    <a16:rowId xmlns:a16="http://schemas.microsoft.com/office/drawing/2014/main" val="3084629111"/>
                  </a:ext>
                </a:extLst>
              </a:tr>
              <a:tr h="5402870">
                <a:tc>
                  <a:txBody>
                    <a:bodyPr/>
                    <a:lstStyle/>
                    <a:p>
                      <a:pPr marL="0" indent="0">
                        <a:buFont typeface="Arial" panose="020B0604020202020204" pitchFamily="34" charset="0"/>
                        <a:buNone/>
                      </a:pPr>
                      <a:r>
                        <a:rPr lang="en-GB" dirty="0"/>
                        <a:t>What are the costs associated with your idea?</a:t>
                      </a:r>
                    </a:p>
                  </a:txBody>
                  <a:tcPr/>
                </a:tc>
                <a:tc>
                  <a:txBody>
                    <a:bodyPr/>
                    <a:lstStyle/>
                    <a:p>
                      <a:pPr marL="0" indent="0">
                        <a:buFont typeface="Arial" panose="020B0604020202020204" pitchFamily="34" charset="0"/>
                        <a:buNone/>
                      </a:pPr>
                      <a:r>
                        <a:rPr lang="en-GB" sz="1600" dirty="0"/>
                        <a:t>Please list each item separately. </a:t>
                      </a:r>
                    </a:p>
                    <a:p>
                      <a:pPr marL="0" indent="0">
                        <a:buFont typeface="Arial" panose="020B0604020202020204" pitchFamily="34" charset="0"/>
                        <a:buNone/>
                      </a:pPr>
                      <a:r>
                        <a:rPr lang="en-GB" sz="1600" dirty="0"/>
                        <a:t>Ensure costs are accurate and based on quotations. </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b="1" dirty="0"/>
                        <a:t>Examples of what we may fund </a:t>
                      </a:r>
                    </a:p>
                    <a:p>
                      <a:pPr marL="0" indent="0">
                        <a:buFont typeface="Arial" panose="020B0604020202020204" pitchFamily="34" charset="0"/>
                        <a:buNone/>
                      </a:pPr>
                      <a:r>
                        <a:rPr lang="en-GB" sz="1600" dirty="0"/>
                        <a:t>Equipment, materials </a:t>
                      </a:r>
                    </a:p>
                    <a:p>
                      <a:pPr marL="0" indent="0">
                        <a:buFont typeface="Arial" panose="020B0604020202020204" pitchFamily="34" charset="0"/>
                        <a:buNone/>
                      </a:pPr>
                      <a:r>
                        <a:rPr lang="en-GB" sz="1600" dirty="0"/>
                        <a:t>Coaching and activity costs </a:t>
                      </a:r>
                    </a:p>
                    <a:p>
                      <a:pPr marL="0" indent="0">
                        <a:buFont typeface="Arial" panose="020B0604020202020204" pitchFamily="34" charset="0"/>
                        <a:buNone/>
                      </a:pPr>
                      <a:r>
                        <a:rPr lang="en-GB" sz="1600" dirty="0"/>
                        <a:t>One-off events</a:t>
                      </a:r>
                    </a:p>
                    <a:p>
                      <a:pPr marL="0" indent="0">
                        <a:buFont typeface="Arial" panose="020B0604020202020204" pitchFamily="34" charset="0"/>
                        <a:buNone/>
                      </a:pPr>
                      <a:r>
                        <a:rPr lang="en-GB" sz="1600" dirty="0"/>
                        <a:t>Lived experience involvement fees</a:t>
                      </a:r>
                    </a:p>
                    <a:p>
                      <a:pPr marL="0" indent="0">
                        <a:buFont typeface="Arial" panose="020B0604020202020204" pitchFamily="34" charset="0"/>
                        <a:buNone/>
                      </a:pPr>
                      <a:r>
                        <a:rPr lang="en-GB" sz="1600" dirty="0"/>
                        <a:t>Training costs</a:t>
                      </a:r>
                    </a:p>
                    <a:p>
                      <a:pPr marL="0" indent="0">
                        <a:buFont typeface="Arial" panose="020B0604020202020204" pitchFamily="34" charset="0"/>
                        <a:buNone/>
                      </a:pPr>
                      <a:r>
                        <a:rPr lang="en-GB" sz="1600" dirty="0"/>
                        <a:t>Volunteer expenses</a:t>
                      </a:r>
                    </a:p>
                    <a:p>
                      <a:pPr marL="0" indent="0">
                        <a:buFont typeface="Arial" panose="020B0604020202020204" pitchFamily="34" charset="0"/>
                        <a:buNone/>
                      </a:pPr>
                      <a:r>
                        <a:rPr lang="en-GB" sz="1600" dirty="0"/>
                        <a:t>Transport to support engagement</a:t>
                      </a:r>
                    </a:p>
                    <a:p>
                      <a:pPr marL="0" indent="0">
                        <a:buFont typeface="Arial" panose="020B0604020202020204" pitchFamily="34" charset="0"/>
                        <a:buNone/>
                      </a:pPr>
                      <a:r>
                        <a:rPr lang="en-GB" sz="1600" dirty="0"/>
                        <a:t>Refreshments/room hire if no other option and </a:t>
                      </a:r>
                    </a:p>
                    <a:p>
                      <a:pPr marL="0" indent="0">
                        <a:buFont typeface="Arial" panose="020B0604020202020204" pitchFamily="34" charset="0"/>
                        <a:buNone/>
                      </a:pPr>
                      <a:r>
                        <a:rPr lang="en-GB" sz="1600" dirty="0"/>
                        <a:t>will prevent idea developing</a:t>
                      </a:r>
                    </a:p>
                    <a:p>
                      <a:pPr marL="0" indent="0">
                        <a:buFont typeface="Arial" panose="020B0604020202020204" pitchFamily="34" charset="0"/>
                        <a:buNone/>
                      </a:pPr>
                      <a:r>
                        <a:rPr lang="en-GB" sz="1600" b="1" dirty="0"/>
                        <a:t>We cannot fund</a:t>
                      </a:r>
                    </a:p>
                    <a:p>
                      <a:pPr marL="0" indent="0">
                        <a:buFont typeface="Arial" panose="020B0604020202020204" pitchFamily="34" charset="0"/>
                        <a:buNone/>
                      </a:pPr>
                      <a:r>
                        <a:rPr lang="en-GB" sz="1600" dirty="0"/>
                        <a:t>Retrospective costs</a:t>
                      </a:r>
                    </a:p>
                    <a:p>
                      <a:pPr marL="0" indent="0">
                        <a:buFont typeface="Arial" panose="020B0604020202020204" pitchFamily="34" charset="0"/>
                        <a:buNone/>
                      </a:pPr>
                      <a:r>
                        <a:rPr lang="en-GB" sz="1600" dirty="0"/>
                        <a:t>Alcohol</a:t>
                      </a:r>
                    </a:p>
                    <a:p>
                      <a:pPr marL="0" indent="0">
                        <a:buFont typeface="Arial" panose="020B0604020202020204" pitchFamily="34" charset="0"/>
                        <a:buNone/>
                      </a:pPr>
                      <a:r>
                        <a:rPr lang="en-GB" sz="1600" dirty="0"/>
                        <a:t>Statutory activities</a:t>
                      </a:r>
                    </a:p>
                    <a:p>
                      <a:pPr marL="0" indent="0">
                        <a:buFont typeface="Arial" panose="020B0604020202020204" pitchFamily="34" charset="0"/>
                        <a:buNone/>
                      </a:pPr>
                      <a:r>
                        <a:rPr lang="en-GB" sz="1600" dirty="0"/>
                        <a:t>Things normally funded by your organisation </a:t>
                      </a:r>
                    </a:p>
                    <a:p>
                      <a:pPr marL="0" indent="0">
                        <a:buFont typeface="Arial" panose="020B0604020202020204" pitchFamily="34" charset="0"/>
                        <a:buNone/>
                      </a:pPr>
                      <a:r>
                        <a:rPr lang="en-GB" sz="1600" dirty="0"/>
                        <a:t>Overseas travel</a:t>
                      </a:r>
                    </a:p>
                    <a:p>
                      <a:pPr marL="0" indent="0">
                        <a:buFont typeface="Arial" panose="020B0604020202020204" pitchFamily="34" charset="0"/>
                        <a:buNone/>
                      </a:pPr>
                      <a:r>
                        <a:rPr lang="en-GB" sz="1600" dirty="0"/>
                        <a:t>Cash that will be given directly to individuals</a:t>
                      </a:r>
                    </a:p>
                    <a:p>
                      <a:pPr marL="0" indent="0">
                        <a:buFont typeface="Arial" panose="020B0604020202020204" pitchFamily="34" charset="0"/>
                        <a:buNone/>
                      </a:pPr>
                      <a:r>
                        <a:rPr lang="en-GB" sz="1600" dirty="0"/>
                        <a:t>Political activity and campaigning</a:t>
                      </a:r>
                    </a:p>
                  </a:txBody>
                  <a:tcPr/>
                </a:tc>
                <a:tc>
                  <a:txBody>
                    <a:bodyPr/>
                    <a:lstStyle/>
                    <a:p>
                      <a:pPr marL="0" indent="0">
                        <a:buFont typeface="Arial" panose="020B0604020202020204" pitchFamily="34" charset="0"/>
                        <a:buNone/>
                      </a:pPr>
                      <a:endParaRPr lang="en-GB" sz="1600" dirty="0"/>
                    </a:p>
                  </a:txBody>
                  <a:tcPr/>
                </a:tc>
                <a:extLst>
                  <a:ext uri="{0D108BD9-81ED-4DB2-BD59-A6C34878D82A}">
                    <a16:rowId xmlns:a16="http://schemas.microsoft.com/office/drawing/2014/main" val="3113950624"/>
                  </a:ext>
                </a:extLst>
              </a:tr>
            </a:tbl>
          </a:graphicData>
        </a:graphic>
      </p:graphicFrame>
      <p:pic>
        <p:nvPicPr>
          <p:cNvPr id="8" name="Picture 7">
            <a:extLst>
              <a:ext uri="{FF2B5EF4-FFF2-40B4-BE49-F238E27FC236}">
                <a16:creationId xmlns:a16="http://schemas.microsoft.com/office/drawing/2014/main" id="{B6BE6E98-9146-3FCA-04DC-D565F269D3C5}"/>
              </a:ext>
            </a:extLst>
          </p:cNvPr>
          <p:cNvPicPr>
            <a:picLocks noChangeAspect="1"/>
          </p:cNvPicPr>
          <p:nvPr/>
        </p:nvPicPr>
        <p:blipFill>
          <a:blip r:embed="rId3"/>
          <a:stretch>
            <a:fillRect/>
          </a:stretch>
        </p:blipFill>
        <p:spPr>
          <a:xfrm>
            <a:off x="7331488" y="1380350"/>
            <a:ext cx="4250911" cy="4525149"/>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1088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E083D894-8C84-AE14-AD9A-4637D2C96451}"/>
              </a:ext>
            </a:extLst>
          </p:cNvPr>
          <p:cNvGraphicFramePr>
            <a:graphicFrameLocks noGrp="1"/>
          </p:cNvGraphicFramePr>
          <p:nvPr>
            <p:extLst>
              <p:ext uri="{D42A27DB-BD31-4B8C-83A1-F6EECF244321}">
                <p14:modId xmlns:p14="http://schemas.microsoft.com/office/powerpoint/2010/main" val="4058146175"/>
              </p:ext>
            </p:extLst>
          </p:nvPr>
        </p:nvGraphicFramePr>
        <p:xfrm>
          <a:off x="861299" y="695814"/>
          <a:ext cx="5882401" cy="4638186"/>
        </p:xfrm>
        <a:graphic>
          <a:graphicData uri="http://schemas.openxmlformats.org/drawingml/2006/table">
            <a:tbl>
              <a:tblPr firstRow="1" bandRow="1">
                <a:tableStyleId>{5C22544A-7EE6-4342-B048-85BDC9FD1C3A}</a:tableStyleId>
              </a:tblPr>
              <a:tblGrid>
                <a:gridCol w="5882401">
                  <a:extLst>
                    <a:ext uri="{9D8B030D-6E8A-4147-A177-3AD203B41FA5}">
                      <a16:colId xmlns:a16="http://schemas.microsoft.com/office/drawing/2014/main" val="411061681"/>
                    </a:ext>
                  </a:extLst>
                </a:gridCol>
              </a:tblGrid>
              <a:tr h="598690">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4039496">
                <a:tc>
                  <a:txBody>
                    <a:bodyPr/>
                    <a:lstStyle/>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
        <p:nvSpPr>
          <p:cNvPr id="4" name="Rectangle 3">
            <a:extLst>
              <a:ext uri="{FF2B5EF4-FFF2-40B4-BE49-F238E27FC236}">
                <a16:creationId xmlns:a16="http://schemas.microsoft.com/office/drawing/2014/main" id="{B60D380A-4E9D-5D17-8EC9-30CFEEEBC8AE}"/>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F678B5F-A7B5-DF50-7B9F-69668AA67074}"/>
              </a:ext>
            </a:extLst>
          </p:cNvPr>
          <p:cNvPicPr>
            <a:picLocks noChangeAspect="1"/>
          </p:cNvPicPr>
          <p:nvPr/>
        </p:nvPicPr>
        <p:blipFill>
          <a:blip r:embed="rId3"/>
          <a:stretch>
            <a:fillRect/>
          </a:stretch>
        </p:blipFill>
        <p:spPr>
          <a:xfrm>
            <a:off x="1030648" y="1387044"/>
            <a:ext cx="5424227" cy="3711807"/>
          </a:xfrm>
          <a:prstGeom prst="rect">
            <a:avLst/>
          </a:prstGeom>
          <a:ln>
            <a:solidFill>
              <a:schemeClr val="tx1"/>
            </a:solidFill>
          </a:ln>
        </p:spPr>
      </p:pic>
      <p:pic>
        <p:nvPicPr>
          <p:cNvPr id="8" name="Picture 7">
            <a:extLst>
              <a:ext uri="{FF2B5EF4-FFF2-40B4-BE49-F238E27FC236}">
                <a16:creationId xmlns:a16="http://schemas.microsoft.com/office/drawing/2014/main" id="{852530BA-370B-E8A9-EA18-1DDBFE530D3D}"/>
              </a:ext>
            </a:extLst>
          </p:cNvPr>
          <p:cNvPicPr>
            <a:picLocks noChangeAspect="1"/>
          </p:cNvPicPr>
          <p:nvPr/>
        </p:nvPicPr>
        <p:blipFill>
          <a:blip r:embed="rId4"/>
          <a:stretch>
            <a:fillRect/>
          </a:stretch>
        </p:blipFill>
        <p:spPr>
          <a:xfrm>
            <a:off x="8475137" y="2728370"/>
            <a:ext cx="2406529" cy="2605630"/>
          </a:xfrm>
          <a:prstGeom prst="rect">
            <a:avLst/>
          </a:prstGeom>
        </p:spPr>
      </p:pic>
      <p:sp>
        <p:nvSpPr>
          <p:cNvPr id="10" name="TextBox 9">
            <a:extLst>
              <a:ext uri="{FF2B5EF4-FFF2-40B4-BE49-F238E27FC236}">
                <a16:creationId xmlns:a16="http://schemas.microsoft.com/office/drawing/2014/main" id="{2B14BD75-9071-F851-1D0F-630D1635060C}"/>
              </a:ext>
            </a:extLst>
          </p:cNvPr>
          <p:cNvSpPr txBox="1"/>
          <p:nvPr/>
        </p:nvSpPr>
        <p:spPr>
          <a:xfrm>
            <a:off x="1030648" y="4754760"/>
            <a:ext cx="990600" cy="307777"/>
          </a:xfrm>
          <a:prstGeom prst="rect">
            <a:avLst/>
          </a:prstGeom>
          <a:noFill/>
        </p:spPr>
        <p:txBody>
          <a:bodyPr wrap="square" rtlCol="0">
            <a:spAutoFit/>
          </a:bodyPr>
          <a:lstStyle/>
          <a:p>
            <a:r>
              <a:rPr lang="en-GB" sz="1400" dirty="0"/>
              <a:t>Total</a:t>
            </a:r>
          </a:p>
        </p:txBody>
      </p:sp>
      <p:sp>
        <p:nvSpPr>
          <p:cNvPr id="11" name="TextBox 10">
            <a:extLst>
              <a:ext uri="{FF2B5EF4-FFF2-40B4-BE49-F238E27FC236}">
                <a16:creationId xmlns:a16="http://schemas.microsoft.com/office/drawing/2014/main" id="{B42B3ECE-414C-13AE-CD10-90806C38CC65}"/>
              </a:ext>
            </a:extLst>
          </p:cNvPr>
          <p:cNvSpPr txBox="1"/>
          <p:nvPr/>
        </p:nvSpPr>
        <p:spPr>
          <a:xfrm>
            <a:off x="5168614" y="4754759"/>
            <a:ext cx="990600" cy="307777"/>
          </a:xfrm>
          <a:prstGeom prst="rect">
            <a:avLst/>
          </a:prstGeom>
          <a:noFill/>
        </p:spPr>
        <p:txBody>
          <a:bodyPr wrap="square" rtlCol="0">
            <a:spAutoFit/>
          </a:bodyPr>
          <a:lstStyle/>
          <a:p>
            <a:r>
              <a:rPr lang="en-GB" sz="1400" dirty="0"/>
              <a:t>£890</a:t>
            </a:r>
          </a:p>
        </p:txBody>
      </p:sp>
    </p:spTree>
    <p:extLst>
      <p:ext uri="{BB962C8B-B14F-4D97-AF65-F5344CB8AC3E}">
        <p14:creationId xmlns:p14="http://schemas.microsoft.com/office/powerpoint/2010/main" val="363039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DFCF6-761D-AE12-E72A-82689234976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FBA101-8C76-CB89-A53E-6EEABC4A5258}"/>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CE265C7D-91DB-9C5C-E325-E6CA28D07437}"/>
              </a:ext>
            </a:extLst>
          </p:cNvPr>
          <p:cNvGraphicFramePr>
            <a:graphicFrameLocks noGrp="1"/>
          </p:cNvGraphicFramePr>
          <p:nvPr>
            <p:extLst>
              <p:ext uri="{D42A27DB-BD31-4B8C-83A1-F6EECF244321}">
                <p14:modId xmlns:p14="http://schemas.microsoft.com/office/powerpoint/2010/main" val="1457134052"/>
              </p:ext>
            </p:extLst>
          </p:nvPr>
        </p:nvGraphicFramePr>
        <p:xfrm>
          <a:off x="342900" y="446387"/>
          <a:ext cx="10947400" cy="1645920"/>
        </p:xfrm>
        <a:graphic>
          <a:graphicData uri="http://schemas.openxmlformats.org/drawingml/2006/table">
            <a:tbl>
              <a:tblPr firstRow="1" bandRow="1">
                <a:tableStyleId>{5C22544A-7EE6-4342-B048-85BDC9FD1C3A}</a:tableStyleId>
              </a:tblPr>
              <a:tblGrid>
                <a:gridCol w="3137559">
                  <a:extLst>
                    <a:ext uri="{9D8B030D-6E8A-4147-A177-3AD203B41FA5}">
                      <a16:colId xmlns:a16="http://schemas.microsoft.com/office/drawing/2014/main" val="376371140"/>
                    </a:ext>
                  </a:extLst>
                </a:gridCol>
                <a:gridCol w="7809841">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Is this the total cost of your idea or part of a larger project for which you are receiving other financial contributions?</a:t>
                      </a:r>
                    </a:p>
                  </a:txBody>
                  <a:tcPr/>
                </a:tc>
                <a:tc>
                  <a:txBody>
                    <a:bodyPr/>
                    <a:lstStyle/>
                    <a:p>
                      <a:pPr marL="0" indent="0">
                        <a:buFont typeface="Arial" panose="020B0604020202020204" pitchFamily="34" charset="0"/>
                        <a:buNone/>
                      </a:pPr>
                      <a:r>
                        <a:rPr lang="en-GB" dirty="0"/>
                        <a:t>An example of this might be that the ward is renovating a whole outdoor space with organisation funding and this application for funding is supporting the development of a sensory garden</a:t>
                      </a:r>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8B0F0F48-72B0-8973-6106-2AB68FAF4980}"/>
              </a:ext>
            </a:extLst>
          </p:cNvPr>
          <p:cNvGraphicFramePr>
            <a:graphicFrameLocks noGrp="1"/>
          </p:cNvGraphicFramePr>
          <p:nvPr>
            <p:extLst>
              <p:ext uri="{D42A27DB-BD31-4B8C-83A1-F6EECF244321}">
                <p14:modId xmlns:p14="http://schemas.microsoft.com/office/powerpoint/2010/main" val="582311319"/>
              </p:ext>
            </p:extLst>
          </p:nvPr>
        </p:nvGraphicFramePr>
        <p:xfrm>
          <a:off x="342900" y="2435716"/>
          <a:ext cx="11112500" cy="1328782"/>
        </p:xfrm>
        <a:graphic>
          <a:graphicData uri="http://schemas.openxmlformats.org/drawingml/2006/table">
            <a:tbl>
              <a:tblPr firstRow="1" bandRow="1">
                <a:tableStyleId>{5C22544A-7EE6-4342-B048-85BDC9FD1C3A}</a:tableStyleId>
              </a:tblPr>
              <a:tblGrid>
                <a:gridCol w="111125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sz="2000" dirty="0"/>
                        <a:t>Total cost bar upkeep which can sit within ward budget </a:t>
                      </a:r>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3646438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836ED-C258-93F9-F2F8-D8E762CAA9C8}"/>
              </a:ext>
            </a:extLst>
          </p:cNvPr>
          <p:cNvPicPr>
            <a:picLocks noChangeAspect="1"/>
          </p:cNvPicPr>
          <p:nvPr/>
        </p:nvPicPr>
        <p:blipFill>
          <a:blip r:embed="rId3"/>
          <a:srcRect b="1031"/>
          <a:stretch>
            <a:fillRect/>
          </a:stretch>
        </p:blipFill>
        <p:spPr>
          <a:xfrm>
            <a:off x="113465" y="485364"/>
            <a:ext cx="11965070" cy="5826536"/>
          </a:xfrm>
          <a:prstGeom prst="rect">
            <a:avLst/>
          </a:prstGeom>
        </p:spPr>
      </p:pic>
      <p:sp>
        <p:nvSpPr>
          <p:cNvPr id="6" name="Rectangle 5">
            <a:extLst>
              <a:ext uri="{FF2B5EF4-FFF2-40B4-BE49-F238E27FC236}">
                <a16:creationId xmlns:a16="http://schemas.microsoft.com/office/drawing/2014/main" id="{3FC5C4DB-AC20-0487-065C-C5DB081C38C4}"/>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649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84D6B-B5E1-FF41-6267-1B6FAE0BD51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9890691-F750-C8E6-6B18-FDA33C3BFD6C}"/>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piggy bank&#10;&#10;AI-generated content may be incorrect.">
            <a:extLst>
              <a:ext uri="{FF2B5EF4-FFF2-40B4-BE49-F238E27FC236}">
                <a16:creationId xmlns:a16="http://schemas.microsoft.com/office/drawing/2014/main" id="{38AC4267-B025-B8F0-3411-236CD61BF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9650" y="4761860"/>
            <a:ext cx="1692599" cy="1839779"/>
          </a:xfrm>
          <a:prstGeom prst="rect">
            <a:avLst/>
          </a:prstGeom>
        </p:spPr>
      </p:pic>
      <p:sp>
        <p:nvSpPr>
          <p:cNvPr id="9" name="TextBox 8">
            <a:extLst>
              <a:ext uri="{FF2B5EF4-FFF2-40B4-BE49-F238E27FC236}">
                <a16:creationId xmlns:a16="http://schemas.microsoft.com/office/drawing/2014/main" id="{63491CA8-F035-FC66-EE44-0D492C232F5B}"/>
              </a:ext>
            </a:extLst>
          </p:cNvPr>
          <p:cNvSpPr txBox="1"/>
          <p:nvPr/>
        </p:nvSpPr>
        <p:spPr>
          <a:xfrm>
            <a:off x="10789508" y="5722767"/>
            <a:ext cx="1142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£1000</a:t>
            </a:r>
          </a:p>
        </p:txBody>
      </p:sp>
      <p:pic>
        <p:nvPicPr>
          <p:cNvPr id="14" name="Picture 13" descr="A logo with blue and white letters&#10;&#10;Description automatically generated">
            <a:extLst>
              <a:ext uri="{FF2B5EF4-FFF2-40B4-BE49-F238E27FC236}">
                <a16:creationId xmlns:a16="http://schemas.microsoft.com/office/drawing/2014/main" id="{9B073F6D-4A4B-3FBF-D6D6-B2EA9528ADE3}"/>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264" y="5847655"/>
            <a:ext cx="930945" cy="808594"/>
          </a:xfrm>
          <a:prstGeom prst="rect">
            <a:avLst/>
          </a:prstGeom>
          <a:noFill/>
          <a:ln>
            <a:noFill/>
          </a:ln>
        </p:spPr>
      </p:pic>
      <p:pic>
        <p:nvPicPr>
          <p:cNvPr id="22" name="Picture 21" descr="A colorful text on a black background&#10;&#10;AI-generated content may be incorrect.">
            <a:extLst>
              <a:ext uri="{FF2B5EF4-FFF2-40B4-BE49-F238E27FC236}">
                <a16:creationId xmlns:a16="http://schemas.microsoft.com/office/drawing/2014/main" id="{77D3208F-7978-63B2-DC6B-604778799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1978" y="5916903"/>
            <a:ext cx="3613576" cy="808594"/>
          </a:xfrm>
          <a:prstGeom prst="rect">
            <a:avLst/>
          </a:prstGeom>
        </p:spPr>
      </p:pic>
      <p:sp>
        <p:nvSpPr>
          <p:cNvPr id="3" name="TextBox 2">
            <a:extLst>
              <a:ext uri="{FF2B5EF4-FFF2-40B4-BE49-F238E27FC236}">
                <a16:creationId xmlns:a16="http://schemas.microsoft.com/office/drawing/2014/main" id="{504D5DB5-C162-7E22-CDD3-7BDD1DB91F37}"/>
              </a:ext>
            </a:extLst>
          </p:cNvPr>
          <p:cNvSpPr txBox="1"/>
          <p:nvPr/>
        </p:nvSpPr>
        <p:spPr>
          <a:xfrm>
            <a:off x="297673" y="783597"/>
            <a:ext cx="7728609" cy="4303742"/>
          </a:xfrm>
          <a:prstGeom prst="rect">
            <a:avLst/>
          </a:prstGeom>
          <a:noFill/>
        </p:spPr>
        <p:txBody>
          <a:bodyPr wrap="square">
            <a:spAutoFit/>
          </a:bodyPr>
          <a:lstStyle/>
          <a:p>
            <a:pPr>
              <a:lnSpc>
                <a:spcPct val="107000"/>
              </a:lnSpc>
              <a:spcAft>
                <a:spcPts val="800"/>
              </a:spcAft>
              <a:buNone/>
            </a:pPr>
            <a:r>
              <a:rPr lang="en-GB" sz="2000" b="1" dirty="0">
                <a:latin typeface="Aptos" panose="020B0004020202020204" pitchFamily="34" charset="0"/>
                <a:ea typeface="Aptos" panose="020B0004020202020204" pitchFamily="34" charset="0"/>
                <a:cs typeface="Arial" panose="020B0604020202020204" pitchFamily="34" charset="0"/>
              </a:rPr>
              <a:t>Aim of the fund:</a:t>
            </a:r>
            <a:endParaRPr lang="en-GB" sz="2000" dirty="0">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2000" dirty="0">
                <a:latin typeface="Aptos" panose="020B0004020202020204" pitchFamily="34" charset="0"/>
                <a:ea typeface="Aptos" panose="020B0004020202020204" pitchFamily="34" charset="0"/>
                <a:cs typeface="Arial" panose="020B0604020202020204" pitchFamily="34" charset="0"/>
              </a:rPr>
              <a:t>• To support culture change and enable things to be done differently</a:t>
            </a:r>
          </a:p>
          <a:p>
            <a:pPr>
              <a:lnSpc>
                <a:spcPct val="107000"/>
              </a:lnSpc>
              <a:spcAft>
                <a:spcPts val="800"/>
              </a:spcAft>
              <a:buNone/>
            </a:pPr>
            <a:endParaRPr lang="en-GB" sz="2000" dirty="0">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GB" sz="2000" b="1" dirty="0">
                <a:latin typeface="Aptos" panose="020B0004020202020204" pitchFamily="34" charset="0"/>
                <a:ea typeface="Aptos" panose="020B0004020202020204" pitchFamily="34" charset="0"/>
                <a:cs typeface="Arial" panose="020B0604020202020204" pitchFamily="34" charset="0"/>
              </a:rPr>
              <a:t>Funding amount: </a:t>
            </a:r>
            <a:r>
              <a:rPr lang="en-GB" sz="2000" dirty="0">
                <a:latin typeface="Aptos" panose="020B0004020202020204" pitchFamily="34" charset="0"/>
                <a:ea typeface="Aptos" panose="020B0004020202020204" pitchFamily="34" charset="0"/>
                <a:cs typeface="Arial" panose="020B0604020202020204" pitchFamily="34" charset="0"/>
              </a:rPr>
              <a:t>up to £1000 per participant. Applicants can submit multiple applications but cannot claim more than </a:t>
            </a:r>
            <a:r>
              <a:rPr lang="en-GB" sz="2000" b="1" dirty="0">
                <a:latin typeface="Aptos" panose="020B0004020202020204" pitchFamily="34" charset="0"/>
                <a:ea typeface="Aptos" panose="020B0004020202020204" pitchFamily="34" charset="0"/>
                <a:cs typeface="Arial" panose="020B0604020202020204" pitchFamily="34" charset="0"/>
              </a:rPr>
              <a:t>£1000 </a:t>
            </a:r>
            <a:r>
              <a:rPr lang="en-GB" sz="2000" dirty="0">
                <a:latin typeface="Aptos" panose="020B0004020202020204" pitchFamily="34" charset="0"/>
                <a:ea typeface="Aptos" panose="020B0004020202020204" pitchFamily="34" charset="0"/>
                <a:cs typeface="Arial" panose="020B0604020202020204" pitchFamily="34" charset="0"/>
              </a:rPr>
              <a:t>in total</a:t>
            </a:r>
            <a:endParaRPr lang="en-GB" sz="2000" dirty="0"/>
          </a:p>
          <a:p>
            <a:endParaRPr lang="en-GB" sz="2000" b="1" dirty="0"/>
          </a:p>
          <a:p>
            <a:r>
              <a:rPr lang="en-GB" sz="2000" b="1" dirty="0"/>
              <a:t>Criteria:</a:t>
            </a:r>
            <a:endParaRPr lang="en-GB" sz="2000" dirty="0"/>
          </a:p>
          <a:p>
            <a:r>
              <a:rPr lang="en-GB" sz="2000" dirty="0"/>
              <a:t>Your idea:</a:t>
            </a:r>
          </a:p>
          <a:p>
            <a:pPr marL="342900" indent="-342900">
              <a:buFont typeface="Arial" panose="020B0604020202020204" pitchFamily="34" charset="0"/>
              <a:buChar char="•"/>
            </a:pPr>
            <a:r>
              <a:rPr lang="en-GB" sz="2000" dirty="0"/>
              <a:t>Fits within the Culture of Care Standards</a:t>
            </a:r>
          </a:p>
          <a:p>
            <a:pPr marL="342900" indent="-342900">
              <a:buFont typeface="Arial" panose="020B0604020202020204" pitchFamily="34" charset="0"/>
              <a:buChar char="•"/>
            </a:pPr>
            <a:r>
              <a:rPr lang="en-GB" sz="2000" dirty="0"/>
              <a:t>Is co-produced with patients, carers and staff</a:t>
            </a:r>
          </a:p>
          <a:p>
            <a:pPr marL="342900" indent="-342900">
              <a:buFont typeface="Arial" panose="020B0604020202020204" pitchFamily="34" charset="0"/>
              <a:buChar char="•"/>
            </a:pPr>
            <a:r>
              <a:rPr lang="en-GB" sz="2000" dirty="0"/>
              <a:t>Developed with a view of longer-term impact and culture change</a:t>
            </a:r>
          </a:p>
          <a:p>
            <a:pPr marL="342900" indent="-342900">
              <a:buFont typeface="Arial" panose="020B0604020202020204" pitchFamily="34" charset="0"/>
              <a:buChar char="•"/>
            </a:pPr>
            <a:r>
              <a:rPr lang="en-GB" sz="2000" dirty="0"/>
              <a:t>Has considered any risks</a:t>
            </a:r>
          </a:p>
        </p:txBody>
      </p:sp>
      <p:pic>
        <p:nvPicPr>
          <p:cNvPr id="2" name="Picture 1">
            <a:extLst>
              <a:ext uri="{FF2B5EF4-FFF2-40B4-BE49-F238E27FC236}">
                <a16:creationId xmlns:a16="http://schemas.microsoft.com/office/drawing/2014/main" id="{07354368-EF44-8092-17B0-A793DC78F3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6282" y="1434287"/>
            <a:ext cx="3707231" cy="2567257"/>
          </a:xfrm>
          <a:prstGeom prst="rect">
            <a:avLst/>
          </a:prstGeom>
        </p:spPr>
      </p:pic>
    </p:spTree>
    <p:extLst>
      <p:ext uri="{BB962C8B-B14F-4D97-AF65-F5344CB8AC3E}">
        <p14:creationId xmlns:p14="http://schemas.microsoft.com/office/powerpoint/2010/main" val="2086959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CA0F0A-1630-E9C8-7332-76D7D68E50CE}"/>
              </a:ext>
            </a:extLst>
          </p:cNvPr>
          <p:cNvPicPr>
            <a:picLocks noChangeAspect="1"/>
          </p:cNvPicPr>
          <p:nvPr/>
        </p:nvPicPr>
        <p:blipFill>
          <a:blip r:embed="rId3"/>
          <a:stretch>
            <a:fillRect/>
          </a:stretch>
        </p:blipFill>
        <p:spPr>
          <a:xfrm>
            <a:off x="265036" y="453755"/>
            <a:ext cx="11926964" cy="1933845"/>
          </a:xfrm>
          <a:prstGeom prst="rect">
            <a:avLst/>
          </a:prstGeom>
        </p:spPr>
      </p:pic>
      <p:sp>
        <p:nvSpPr>
          <p:cNvPr id="11" name="Rectangle 10">
            <a:extLst>
              <a:ext uri="{FF2B5EF4-FFF2-40B4-BE49-F238E27FC236}">
                <a16:creationId xmlns:a16="http://schemas.microsoft.com/office/drawing/2014/main" id="{4A65EC51-633E-A6AD-8CAC-673BC41FD73D}"/>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DC21622-ECE6-3385-EA81-DC1EC15675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231055" y="2790502"/>
            <a:ext cx="3048845" cy="3048845"/>
          </a:xfrm>
          <a:prstGeom prst="rect">
            <a:avLst/>
          </a:prstGeom>
        </p:spPr>
      </p:pic>
      <p:pic>
        <p:nvPicPr>
          <p:cNvPr id="14" name="Picture 13">
            <a:extLst>
              <a:ext uri="{FF2B5EF4-FFF2-40B4-BE49-F238E27FC236}">
                <a16:creationId xmlns:a16="http://schemas.microsoft.com/office/drawing/2014/main" id="{C9A21F0C-3947-3570-1917-64BB79DD1D3E}"/>
              </a:ext>
            </a:extLst>
          </p:cNvPr>
          <p:cNvPicPr>
            <a:picLocks noChangeAspect="1"/>
          </p:cNvPicPr>
          <p:nvPr/>
        </p:nvPicPr>
        <p:blipFill>
          <a:blip r:embed="rId6">
            <a:duotone>
              <a:schemeClr val="accent4">
                <a:shade val="45000"/>
                <a:satMod val="135000"/>
              </a:schemeClr>
              <a:prstClr val="white"/>
            </a:duotone>
          </a:blip>
          <a:stretch>
            <a:fillRect/>
          </a:stretch>
        </p:blipFill>
        <p:spPr>
          <a:xfrm>
            <a:off x="5072222" y="3705350"/>
            <a:ext cx="1219150" cy="1219150"/>
          </a:xfrm>
          <a:prstGeom prst="rect">
            <a:avLst/>
          </a:prstGeom>
        </p:spPr>
      </p:pic>
      <p:sp>
        <p:nvSpPr>
          <p:cNvPr id="16" name="TextBox 15">
            <a:extLst>
              <a:ext uri="{FF2B5EF4-FFF2-40B4-BE49-F238E27FC236}">
                <a16:creationId xmlns:a16="http://schemas.microsoft.com/office/drawing/2014/main" id="{3412D68D-DB6F-5E04-12EE-F6D62795F568}"/>
              </a:ext>
            </a:extLst>
          </p:cNvPr>
          <p:cNvSpPr txBox="1"/>
          <p:nvPr/>
        </p:nvSpPr>
        <p:spPr>
          <a:xfrm>
            <a:off x="6228518" y="4053315"/>
            <a:ext cx="4265562" cy="523220"/>
          </a:xfrm>
          <a:prstGeom prst="rect">
            <a:avLst/>
          </a:prstGeom>
          <a:noFill/>
        </p:spPr>
        <p:txBody>
          <a:bodyPr wrap="square">
            <a:spAutoFit/>
          </a:bodyPr>
          <a:lstStyle/>
          <a:p>
            <a:r>
              <a:rPr lang="en-GB" sz="2800" dirty="0"/>
              <a:t>culturesofcare@fons.org </a:t>
            </a:r>
          </a:p>
        </p:txBody>
      </p:sp>
    </p:spTree>
    <p:extLst>
      <p:ext uri="{BB962C8B-B14F-4D97-AF65-F5344CB8AC3E}">
        <p14:creationId xmlns:p14="http://schemas.microsoft.com/office/powerpoint/2010/main" val="323337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3C5F0-44F4-8460-FDC9-0D6EDBAEFBA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F1E9B74-5FD8-769B-B772-174217D76570}"/>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DDC846B-00E1-7E80-3FF5-C2C3A29F9214}"/>
              </a:ext>
            </a:extLst>
          </p:cNvPr>
          <p:cNvPicPr>
            <a:picLocks noChangeAspect="1"/>
          </p:cNvPicPr>
          <p:nvPr/>
        </p:nvPicPr>
        <p:blipFill>
          <a:blip r:embed="rId3"/>
          <a:stretch>
            <a:fillRect/>
          </a:stretch>
        </p:blipFill>
        <p:spPr>
          <a:xfrm>
            <a:off x="6946900" y="444603"/>
            <a:ext cx="4532477" cy="5939107"/>
          </a:xfrm>
          <a:prstGeom prst="rect">
            <a:avLst/>
          </a:prstGeom>
          <a:ln w="19050">
            <a:solidFill>
              <a:srgbClr val="038ECC"/>
            </a:solidFill>
          </a:ln>
        </p:spPr>
      </p:pic>
      <p:sp>
        <p:nvSpPr>
          <p:cNvPr id="15" name="TextBox 14">
            <a:extLst>
              <a:ext uri="{FF2B5EF4-FFF2-40B4-BE49-F238E27FC236}">
                <a16:creationId xmlns:a16="http://schemas.microsoft.com/office/drawing/2014/main" id="{D9B75578-36C0-BF4A-AE28-AFFEF21A76A2}"/>
              </a:ext>
            </a:extLst>
          </p:cNvPr>
          <p:cNvSpPr txBox="1"/>
          <p:nvPr/>
        </p:nvSpPr>
        <p:spPr>
          <a:xfrm>
            <a:off x="499801" y="418072"/>
            <a:ext cx="5832800" cy="6068328"/>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kumimoji="0" lang="en-GB" sz="2000" b="1"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Approval process: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Applications are considered by a bursary committee made up of FoNS staff including those with lived experience</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Decisions are based on each section of the application</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000" dirty="0">
                <a:solidFill>
                  <a:prstClr val="black"/>
                </a:solidFill>
                <a:latin typeface="Aptos" panose="020B0004020202020204" pitchFamily="34" charset="0"/>
                <a:ea typeface="Aptos" panose="020B0004020202020204" pitchFamily="34" charset="0"/>
                <a:cs typeface="Arial" panose="020B0604020202020204" pitchFamily="34" charset="0"/>
              </a:rPr>
              <a:t>R</a:t>
            </a:r>
            <a:r>
              <a:rPr kumimoji="0" lang="en-GB" sz="2000" b="0" i="0" u="none" strike="noStrike" kern="12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eviewed</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least fortnightly. We aim to get back to you within 2 weeks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Applications are Applications can be made throughout your ward managers programme and up to 3 months after completion.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We are happy to discuss any special circumstances if an extension is required.</a:t>
            </a:r>
          </a:p>
          <a:p>
            <a:pPr marR="0" lvl="0" algn="l" defTabSz="914400" rtl="0" eaLnBrk="1" fontAlgn="auto" latinLnBrk="0" hangingPunct="1">
              <a:lnSpc>
                <a:spcPct val="107000"/>
              </a:lnSpc>
              <a:spcBef>
                <a:spcPts val="0"/>
              </a:spcBef>
              <a:spcAft>
                <a:spcPts val="800"/>
              </a:spcAft>
              <a:buClrTx/>
              <a:buSzTx/>
              <a:tabLst/>
              <a:defRPr/>
            </a:pPr>
            <a:r>
              <a:rPr lang="en-GB" sz="2000" b="1" dirty="0">
                <a:solidFill>
                  <a:prstClr val="black"/>
                </a:solidFill>
                <a:latin typeface="Aptos" panose="020B0004020202020204" pitchFamily="34" charset="0"/>
                <a:ea typeface="Aptos" panose="020B0004020202020204" pitchFamily="34" charset="0"/>
                <a:cs typeface="Arial" panose="020B0604020202020204" pitchFamily="34" charset="0"/>
              </a:rPr>
              <a:t>Support:</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Reach out and ask us for support-there is no such thing as a silly question</a:t>
            </a:r>
          </a:p>
        </p:txBody>
      </p:sp>
    </p:spTree>
    <p:extLst>
      <p:ext uri="{BB962C8B-B14F-4D97-AF65-F5344CB8AC3E}">
        <p14:creationId xmlns:p14="http://schemas.microsoft.com/office/powerpoint/2010/main" val="264831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B154AB-8848-5280-E253-9FF4511E3F14}"/>
              </a:ext>
            </a:extLst>
          </p:cNvPr>
          <p:cNvSpPr>
            <a:spLocks noGrp="1"/>
          </p:cNvSpPr>
          <p:nvPr>
            <p:ph idx="1"/>
          </p:nvPr>
        </p:nvSpPr>
        <p:spPr>
          <a:xfrm>
            <a:off x="489569" y="4571283"/>
            <a:ext cx="9285442" cy="1878877"/>
          </a:xfrm>
        </p:spPr>
        <p:txBody>
          <a:bodyPr>
            <a:normAutofit/>
          </a:bodyPr>
          <a:lstStyle/>
          <a:p>
            <a:r>
              <a:rPr lang="en-GB" sz="2000" dirty="0"/>
              <a:t>Please tell us about the difference the funding made?</a:t>
            </a:r>
          </a:p>
          <a:p>
            <a:r>
              <a:rPr lang="en-GB" sz="2000" dirty="0"/>
              <a:t>Did anything unexpected happen as a result of developing the idea?</a:t>
            </a:r>
          </a:p>
          <a:p>
            <a:r>
              <a:rPr lang="en-GB" sz="2000" dirty="0"/>
              <a:t>Do you consent to FoNS using the content from your feedback? All information will be anonymised. </a:t>
            </a:r>
          </a:p>
          <a:p>
            <a:r>
              <a:rPr lang="en-GB" sz="2000" dirty="0"/>
              <a:t>Actual spending breakdown</a:t>
            </a:r>
          </a:p>
        </p:txBody>
      </p:sp>
      <p:sp>
        <p:nvSpPr>
          <p:cNvPr id="4" name="Rectangle 3">
            <a:extLst>
              <a:ext uri="{FF2B5EF4-FFF2-40B4-BE49-F238E27FC236}">
                <a16:creationId xmlns:a16="http://schemas.microsoft.com/office/drawing/2014/main" id="{958BD467-0AAA-01F7-A2B2-30F96CFB45FB}"/>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sitting at a table&#10;&#10;AI-generated content may be incorrect.">
            <a:extLst>
              <a:ext uri="{FF2B5EF4-FFF2-40B4-BE49-F238E27FC236}">
                <a16:creationId xmlns:a16="http://schemas.microsoft.com/office/drawing/2014/main" id="{2343A3B5-4BD2-A155-A42C-49B91DB58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5955" y="4225506"/>
            <a:ext cx="2391193" cy="2391193"/>
          </a:xfrm>
          <a:prstGeom prst="rect">
            <a:avLst/>
          </a:prstGeom>
        </p:spPr>
      </p:pic>
      <p:sp>
        <p:nvSpPr>
          <p:cNvPr id="7" name="TextBox 6">
            <a:extLst>
              <a:ext uri="{FF2B5EF4-FFF2-40B4-BE49-F238E27FC236}">
                <a16:creationId xmlns:a16="http://schemas.microsoft.com/office/drawing/2014/main" id="{FD3143F9-2A04-7C9A-5D15-5618387BB88C}"/>
              </a:ext>
            </a:extLst>
          </p:cNvPr>
          <p:cNvSpPr txBox="1"/>
          <p:nvPr/>
        </p:nvSpPr>
        <p:spPr>
          <a:xfrm>
            <a:off x="659163" y="303174"/>
            <a:ext cx="6096000" cy="728405"/>
          </a:xfrm>
          <a:prstGeom prst="rect">
            <a:avLst/>
          </a:prstGeom>
          <a:noFill/>
        </p:spPr>
        <p:txBody>
          <a:bodyPr wrap="square">
            <a:spAutoFit/>
          </a:bodyPr>
          <a:lstStyle/>
          <a:p>
            <a:pPr>
              <a:lnSpc>
                <a:spcPct val="107000"/>
              </a:lnSpc>
              <a:spcAft>
                <a:spcPts val="800"/>
              </a:spcAft>
              <a:buNone/>
            </a:pPr>
            <a:r>
              <a:rPr lang="en-GB" sz="4000" b="1" dirty="0">
                <a:latin typeface="Aptos" panose="020B0004020202020204" pitchFamily="34" charset="0"/>
                <a:ea typeface="Aptos" panose="020B0004020202020204" pitchFamily="34" charset="0"/>
                <a:cs typeface="Arial" panose="020B0604020202020204" pitchFamily="34" charset="0"/>
              </a:rPr>
              <a:t>M</a:t>
            </a:r>
            <a:r>
              <a:rPr lang="en-GB" sz="4000" b="1" dirty="0">
                <a:effectLst/>
                <a:latin typeface="Aptos" panose="020B0004020202020204" pitchFamily="34" charset="0"/>
                <a:ea typeface="Aptos" panose="020B0004020202020204" pitchFamily="34" charset="0"/>
                <a:cs typeface="Arial" panose="020B0604020202020204" pitchFamily="34" charset="0"/>
              </a:rPr>
              <a:t>onitoring </a:t>
            </a:r>
            <a:endParaRPr lang="en-GB" sz="4000" dirty="0">
              <a:effectLst/>
              <a:latin typeface="Aptos" panose="020B00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8B30C04-EEC0-3A83-4EAA-1E2E9CB006E9}"/>
              </a:ext>
            </a:extLst>
          </p:cNvPr>
          <p:cNvSpPr txBox="1"/>
          <p:nvPr/>
        </p:nvSpPr>
        <p:spPr>
          <a:xfrm>
            <a:off x="589114" y="1428052"/>
            <a:ext cx="5975152" cy="2636940"/>
          </a:xfrm>
          <a:prstGeom prst="rect">
            <a:avLst/>
          </a:prstGeom>
          <a:noFill/>
        </p:spPr>
        <p:txBody>
          <a:bodyPr wrap="square">
            <a:spAutoFit/>
          </a:bodyPr>
          <a:lstStyle/>
          <a:p>
            <a:pPr>
              <a:lnSpc>
                <a:spcPct val="107000"/>
              </a:lnSpc>
              <a:spcAft>
                <a:spcPts val="800"/>
              </a:spcAft>
              <a:buNone/>
            </a:pPr>
            <a:r>
              <a:rPr lang="en-GB" b="1" dirty="0">
                <a:effectLst/>
                <a:latin typeface="Aptos" panose="020B0004020202020204" pitchFamily="34" charset="0"/>
                <a:ea typeface="Aptos" panose="020B0004020202020204" pitchFamily="34" charset="0"/>
                <a:cs typeface="Arial" panose="020B0604020202020204" pitchFamily="34" charset="0"/>
              </a:rPr>
              <a:t>Evidence of spending and monitoring</a:t>
            </a:r>
            <a:endParaRPr lang="en-GB" dirty="0">
              <a:effectLst/>
              <a:latin typeface="Aptos" panose="020B0004020202020204" pitchFamily="34" charset="0"/>
              <a:ea typeface="Aptos" panose="020B00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dirty="0">
                <a:effectLst/>
                <a:latin typeface="Aptos" panose="020B0004020202020204" pitchFamily="34" charset="0"/>
                <a:ea typeface="Aptos" panose="020B0004020202020204" pitchFamily="34" charset="0"/>
                <a:cs typeface="Arial" panose="020B0604020202020204" pitchFamily="34" charset="0"/>
              </a:rPr>
              <a:t>We will send out a monitoring form to capture evidence of spending and key learning from your work. </a:t>
            </a:r>
          </a:p>
          <a:p>
            <a:pPr marL="285750" indent="-285750">
              <a:lnSpc>
                <a:spcPct val="107000"/>
              </a:lnSpc>
              <a:spcAft>
                <a:spcPts val="800"/>
              </a:spcAft>
              <a:buFont typeface="Arial" panose="020B0604020202020204" pitchFamily="34" charset="0"/>
              <a:buChar char="•"/>
            </a:pPr>
            <a:r>
              <a:rPr lang="en-GB" dirty="0">
                <a:effectLst/>
                <a:latin typeface="Aptos" panose="020B0004020202020204" pitchFamily="34" charset="0"/>
                <a:ea typeface="Aptos" panose="020B0004020202020204" pitchFamily="34" charset="0"/>
                <a:cs typeface="Arial" panose="020B0604020202020204" pitchFamily="34" charset="0"/>
              </a:rPr>
              <a:t>Ensure you keep receipts (email confirmation and photos of receipts are acceptable) as we will need copies of these.</a:t>
            </a:r>
          </a:p>
          <a:p>
            <a:pPr>
              <a:lnSpc>
                <a:spcPct val="107000"/>
              </a:lnSpc>
              <a:spcAft>
                <a:spcPts val="800"/>
              </a:spcAft>
              <a:buNone/>
            </a:pPr>
            <a:r>
              <a:rPr lang="en-GB" sz="1100" dirty="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buNone/>
            </a:pPr>
            <a:r>
              <a:rPr lang="en-GB" sz="1100" dirty="0">
                <a:effectLst/>
                <a:latin typeface="Aptos" panose="020B0004020202020204" pitchFamily="34" charset="0"/>
                <a:ea typeface="Aptos" panose="020B00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8C1AFA5E-E7CF-1BA4-47A8-3C17828C8DBE}"/>
              </a:ext>
            </a:extLst>
          </p:cNvPr>
          <p:cNvPicPr>
            <a:picLocks noChangeAspect="1"/>
          </p:cNvPicPr>
          <p:nvPr/>
        </p:nvPicPr>
        <p:blipFill>
          <a:blip r:embed="rId4"/>
          <a:stretch>
            <a:fillRect/>
          </a:stretch>
        </p:blipFill>
        <p:spPr>
          <a:xfrm>
            <a:off x="2925780" y="3438106"/>
            <a:ext cx="781383" cy="1006883"/>
          </a:xfrm>
          <a:prstGeom prst="rect">
            <a:avLst/>
          </a:prstGeom>
        </p:spPr>
      </p:pic>
      <p:pic>
        <p:nvPicPr>
          <p:cNvPr id="15" name="Picture 14">
            <a:extLst>
              <a:ext uri="{FF2B5EF4-FFF2-40B4-BE49-F238E27FC236}">
                <a16:creationId xmlns:a16="http://schemas.microsoft.com/office/drawing/2014/main" id="{53E9303B-BD3C-B301-4639-B085B3A7461A}"/>
              </a:ext>
            </a:extLst>
          </p:cNvPr>
          <p:cNvPicPr>
            <a:picLocks noChangeAspect="1"/>
          </p:cNvPicPr>
          <p:nvPr/>
        </p:nvPicPr>
        <p:blipFill>
          <a:blip r:embed="rId5"/>
          <a:stretch>
            <a:fillRect/>
          </a:stretch>
        </p:blipFill>
        <p:spPr>
          <a:xfrm>
            <a:off x="6710408" y="524156"/>
            <a:ext cx="5111624" cy="3552578"/>
          </a:xfrm>
          <a:prstGeom prst="rect">
            <a:avLst/>
          </a:prstGeom>
          <a:solidFill>
            <a:srgbClr val="FFFFFF">
              <a:shade val="85000"/>
            </a:srgbClr>
          </a:solidFill>
          <a:ln w="12700" cap="sq">
            <a:solidFill>
              <a:srgbClr val="038E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9208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21BD9-52FA-7E60-E936-65651BD71FD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03955FE-812D-84B5-58CC-E72683099ECA}"/>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group of hands holding up a word&#10;&#10;AI-generated content may be incorrect.">
            <a:extLst>
              <a:ext uri="{FF2B5EF4-FFF2-40B4-BE49-F238E27FC236}">
                <a16:creationId xmlns:a16="http://schemas.microsoft.com/office/drawing/2014/main" id="{4524D220-9586-B4D4-8D58-7B1DBDFD1A84}"/>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285266" y="5235785"/>
            <a:ext cx="2316073" cy="1635991"/>
          </a:xfrm>
          <a:prstGeom prst="rect">
            <a:avLst/>
          </a:prstGeom>
        </p:spPr>
      </p:pic>
      <p:pic>
        <p:nvPicPr>
          <p:cNvPr id="15" name="Picture 14" descr="A pink and green text&#10;&#10;AI-generated content may be incorrect.">
            <a:extLst>
              <a:ext uri="{FF2B5EF4-FFF2-40B4-BE49-F238E27FC236}">
                <a16:creationId xmlns:a16="http://schemas.microsoft.com/office/drawing/2014/main" id="{62B2E239-3DC6-DF4A-1604-C6768164A993}"/>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8773509" y="5581720"/>
            <a:ext cx="3133225" cy="1236903"/>
          </a:xfrm>
          <a:prstGeom prst="rect">
            <a:avLst/>
          </a:prstGeom>
        </p:spPr>
      </p:pic>
      <p:pic>
        <p:nvPicPr>
          <p:cNvPr id="4" name="Picture 3" descr="A blue question mark with black outline&#10;&#10;AI-generated content may be incorrect.">
            <a:extLst>
              <a:ext uri="{FF2B5EF4-FFF2-40B4-BE49-F238E27FC236}">
                <a16:creationId xmlns:a16="http://schemas.microsoft.com/office/drawing/2014/main" id="{69BC4DE7-52A1-7463-7AF4-8C5CC3A419E8}"/>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60223" y="888631"/>
            <a:ext cx="1024268" cy="1316824"/>
          </a:xfrm>
          <a:prstGeom prst="rect">
            <a:avLst/>
          </a:prstGeom>
        </p:spPr>
      </p:pic>
      <p:pic>
        <p:nvPicPr>
          <p:cNvPr id="5" name="Picture 4" descr="A blue question mark with black outline&#10;&#10;AI-generated content may be incorrect.">
            <a:extLst>
              <a:ext uri="{FF2B5EF4-FFF2-40B4-BE49-F238E27FC236}">
                <a16:creationId xmlns:a16="http://schemas.microsoft.com/office/drawing/2014/main" id="{E7DEEE5B-ED72-5041-0A35-DFFB3B86CCB0}"/>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79166" y="3298769"/>
            <a:ext cx="944602" cy="1214404"/>
          </a:xfrm>
          <a:prstGeom prst="rect">
            <a:avLst/>
          </a:prstGeom>
        </p:spPr>
      </p:pic>
      <p:pic>
        <p:nvPicPr>
          <p:cNvPr id="3" name="Picture 2">
            <a:extLst>
              <a:ext uri="{FF2B5EF4-FFF2-40B4-BE49-F238E27FC236}">
                <a16:creationId xmlns:a16="http://schemas.microsoft.com/office/drawing/2014/main" id="{BBDC69D4-4D21-7441-78C4-4668647D79CB}"/>
              </a:ext>
            </a:extLst>
          </p:cNvPr>
          <p:cNvPicPr>
            <a:picLocks noChangeAspect="1"/>
          </p:cNvPicPr>
          <p:nvPr/>
        </p:nvPicPr>
        <p:blipFill>
          <a:blip r:embed="rId6"/>
          <a:stretch>
            <a:fillRect/>
          </a:stretch>
        </p:blipFill>
        <p:spPr>
          <a:xfrm>
            <a:off x="4312631" y="522606"/>
            <a:ext cx="3382284" cy="2372647"/>
          </a:xfrm>
          <a:prstGeom prst="rect">
            <a:avLst/>
          </a:prstGeom>
        </p:spPr>
      </p:pic>
      <p:pic>
        <p:nvPicPr>
          <p:cNvPr id="7" name="Picture 6" descr="A blue question mark with black outline&#10;&#10;AI-generated content may be incorrect.">
            <a:extLst>
              <a:ext uri="{FF2B5EF4-FFF2-40B4-BE49-F238E27FC236}">
                <a16:creationId xmlns:a16="http://schemas.microsoft.com/office/drawing/2014/main" id="{F3488BD0-6461-1511-EE6A-29543CB25766}"/>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27741" y="3001558"/>
            <a:ext cx="944602" cy="1214404"/>
          </a:xfrm>
          <a:prstGeom prst="rect">
            <a:avLst/>
          </a:prstGeom>
        </p:spPr>
      </p:pic>
      <p:pic>
        <p:nvPicPr>
          <p:cNvPr id="8" name="Picture 7" descr="A blue question mark with black outline&#10;&#10;AI-generated content may be incorrect.">
            <a:extLst>
              <a:ext uri="{FF2B5EF4-FFF2-40B4-BE49-F238E27FC236}">
                <a16:creationId xmlns:a16="http://schemas.microsoft.com/office/drawing/2014/main" id="{A6F6EC6B-F39F-FB32-8CC0-A26EEE95881B}"/>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567833" y="3321899"/>
            <a:ext cx="1024268" cy="1316824"/>
          </a:xfrm>
          <a:prstGeom prst="rect">
            <a:avLst/>
          </a:prstGeom>
        </p:spPr>
      </p:pic>
      <p:pic>
        <p:nvPicPr>
          <p:cNvPr id="9" name="Picture 8" descr="A blue question mark with black outline&#10;&#10;AI-generated content may be incorrect.">
            <a:extLst>
              <a:ext uri="{FF2B5EF4-FFF2-40B4-BE49-F238E27FC236}">
                <a16:creationId xmlns:a16="http://schemas.microsoft.com/office/drawing/2014/main" id="{1F9B1E27-8351-7CCD-062A-A8291C60F12E}"/>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19643" y="873020"/>
            <a:ext cx="775295" cy="996738"/>
          </a:xfrm>
          <a:prstGeom prst="rect">
            <a:avLst/>
          </a:prstGeom>
        </p:spPr>
      </p:pic>
      <p:pic>
        <p:nvPicPr>
          <p:cNvPr id="13" name="Picture 12" descr="A blue question mark with black outline&#10;&#10;AI-generated content may be incorrect.">
            <a:extLst>
              <a:ext uri="{FF2B5EF4-FFF2-40B4-BE49-F238E27FC236}">
                <a16:creationId xmlns:a16="http://schemas.microsoft.com/office/drawing/2014/main" id="{81FFC334-C325-E8F9-C9C2-9F37C7ECA237}"/>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03183" y="4031521"/>
            <a:ext cx="944602" cy="1214404"/>
          </a:xfrm>
          <a:prstGeom prst="rect">
            <a:avLst/>
          </a:prstGeom>
        </p:spPr>
      </p:pic>
      <p:pic>
        <p:nvPicPr>
          <p:cNvPr id="14" name="Picture 13" descr="A blue question mark with black outline&#10;&#10;AI-generated content may be incorrect.">
            <a:extLst>
              <a:ext uri="{FF2B5EF4-FFF2-40B4-BE49-F238E27FC236}">
                <a16:creationId xmlns:a16="http://schemas.microsoft.com/office/drawing/2014/main" id="{63572C01-BC5E-8EBA-F6FE-554E36F24CF8}"/>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66258" y="4215962"/>
            <a:ext cx="944602" cy="1214404"/>
          </a:xfrm>
          <a:prstGeom prst="rect">
            <a:avLst/>
          </a:prstGeom>
        </p:spPr>
      </p:pic>
    </p:spTree>
    <p:extLst>
      <p:ext uri="{BB962C8B-B14F-4D97-AF65-F5344CB8AC3E}">
        <p14:creationId xmlns:p14="http://schemas.microsoft.com/office/powerpoint/2010/main" val="246770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1518F2-FA24-E557-1A9D-F1FDE4992FD4}"/>
              </a:ext>
            </a:extLst>
          </p:cNvPr>
          <p:cNvSpPr/>
          <p:nvPr/>
        </p:nvSpPr>
        <p:spPr>
          <a:xfrm>
            <a:off x="0" y="1"/>
            <a:ext cx="12192000" cy="6857999"/>
          </a:xfrm>
          <a:prstGeom prst="rect">
            <a:avLst/>
          </a:prstGeom>
          <a:noFill/>
          <a:ln w="203200" cap="flat" cmpd="sng" algn="ctr">
            <a:solidFill>
              <a:srgbClr val="5882B6"/>
            </a:solidFill>
            <a:prstDash val="solid"/>
            <a:miter lim="800000"/>
          </a:ln>
          <a:effectLst/>
        </p:spPr>
        <p:txBody>
          <a:bodyPr rtlCol="0" anchor="ctr"/>
          <a:lstStyle/>
          <a:p>
            <a:pPr algn="ctr" defTabSz="514360">
              <a:defRPr/>
            </a:pPr>
            <a:endParaRPr lang="en-GB" sz="1013" kern="0">
              <a:solidFill>
                <a:srgbClr val="67B4E3"/>
              </a:solidFill>
              <a:latin typeface="Calibri" panose="020F0502020204030204"/>
            </a:endParaRPr>
          </a:p>
        </p:txBody>
      </p:sp>
      <p:pic>
        <p:nvPicPr>
          <p:cNvPr id="15" name="Picture 14" descr="A thank you text on a black background&#10;&#10;Description automatically generated">
            <a:extLst>
              <a:ext uri="{FF2B5EF4-FFF2-40B4-BE49-F238E27FC236}">
                <a16:creationId xmlns:a16="http://schemas.microsoft.com/office/drawing/2014/main" id="{683879C2-79F5-365C-B90E-346824E2B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83" y="1176460"/>
            <a:ext cx="5001113" cy="3995308"/>
          </a:xfrm>
          <a:prstGeom prst="rect">
            <a:avLst/>
          </a:prstGeom>
        </p:spPr>
      </p:pic>
      <p:pic>
        <p:nvPicPr>
          <p:cNvPr id="2" name="Picture 1">
            <a:extLst>
              <a:ext uri="{FF2B5EF4-FFF2-40B4-BE49-F238E27FC236}">
                <a16:creationId xmlns:a16="http://schemas.microsoft.com/office/drawing/2014/main" id="{01147F71-A0B5-28A6-D4BF-2EF4744F3433}"/>
              </a:ext>
            </a:extLst>
          </p:cNvPr>
          <p:cNvPicPr>
            <a:picLocks noChangeAspect="1"/>
          </p:cNvPicPr>
          <p:nvPr/>
        </p:nvPicPr>
        <p:blipFill>
          <a:blip r:embed="rId3">
            <a:duotone>
              <a:schemeClr val="accent4">
                <a:shade val="45000"/>
                <a:satMod val="135000"/>
              </a:schemeClr>
              <a:prstClr val="white"/>
            </a:duotone>
          </a:blip>
          <a:stretch>
            <a:fillRect/>
          </a:stretch>
        </p:blipFill>
        <p:spPr>
          <a:xfrm>
            <a:off x="8392518" y="2209850"/>
            <a:ext cx="1219150" cy="1219150"/>
          </a:xfrm>
          <a:prstGeom prst="rect">
            <a:avLst/>
          </a:prstGeom>
        </p:spPr>
      </p:pic>
      <p:sp>
        <p:nvSpPr>
          <p:cNvPr id="3" name="TextBox 2">
            <a:extLst>
              <a:ext uri="{FF2B5EF4-FFF2-40B4-BE49-F238E27FC236}">
                <a16:creationId xmlns:a16="http://schemas.microsoft.com/office/drawing/2014/main" id="{3EE48700-63A2-B416-6433-4C6F23D7FB2D}"/>
              </a:ext>
            </a:extLst>
          </p:cNvPr>
          <p:cNvSpPr txBox="1"/>
          <p:nvPr/>
        </p:nvSpPr>
        <p:spPr>
          <a:xfrm>
            <a:off x="6869312" y="3572035"/>
            <a:ext cx="4265562" cy="523220"/>
          </a:xfrm>
          <a:prstGeom prst="rect">
            <a:avLst/>
          </a:prstGeom>
          <a:noFill/>
        </p:spPr>
        <p:txBody>
          <a:bodyPr wrap="square">
            <a:spAutoFit/>
          </a:bodyPr>
          <a:lstStyle/>
          <a:p>
            <a:r>
              <a:rPr lang="en-GB" sz="2800" dirty="0"/>
              <a:t>culturesofcare@fons.org </a:t>
            </a:r>
          </a:p>
        </p:txBody>
      </p:sp>
    </p:spTree>
    <p:extLst>
      <p:ext uri="{BB962C8B-B14F-4D97-AF65-F5344CB8AC3E}">
        <p14:creationId xmlns:p14="http://schemas.microsoft.com/office/powerpoint/2010/main" val="328483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DE4D-55F1-3F6F-F7AC-B60F6D0E8ED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9129449-658C-1F82-6DF8-79B9A945A52A}"/>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logo with blue and white letters&#10;&#10;Description automatically generated">
            <a:extLst>
              <a:ext uri="{FF2B5EF4-FFF2-40B4-BE49-F238E27FC236}">
                <a16:creationId xmlns:a16="http://schemas.microsoft.com/office/drawing/2014/main" id="{F272FE71-D009-1EC9-ADA2-860771521AA1}"/>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12" y="5888107"/>
            <a:ext cx="711288" cy="641089"/>
          </a:xfrm>
          <a:prstGeom prst="rect">
            <a:avLst/>
          </a:prstGeom>
          <a:noFill/>
          <a:ln>
            <a:noFill/>
          </a:ln>
        </p:spPr>
      </p:pic>
      <p:pic>
        <p:nvPicPr>
          <p:cNvPr id="22" name="Picture 21" descr="A colorful text on a black background&#10;&#10;AI-generated content may be incorrect.">
            <a:extLst>
              <a:ext uri="{FF2B5EF4-FFF2-40B4-BE49-F238E27FC236}">
                <a16:creationId xmlns:a16="http://schemas.microsoft.com/office/drawing/2014/main" id="{F661B9BA-EA3D-CE81-2083-F6B776BD1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665" y="5762559"/>
            <a:ext cx="3613576" cy="808594"/>
          </a:xfrm>
          <a:prstGeom prst="rect">
            <a:avLst/>
          </a:prstGeom>
        </p:spPr>
      </p:pic>
      <p:sp>
        <p:nvSpPr>
          <p:cNvPr id="3" name="TextBox 2">
            <a:extLst>
              <a:ext uri="{FF2B5EF4-FFF2-40B4-BE49-F238E27FC236}">
                <a16:creationId xmlns:a16="http://schemas.microsoft.com/office/drawing/2014/main" id="{C03FE6EF-BD64-7404-E4A1-EB017C7CB32F}"/>
              </a:ext>
            </a:extLst>
          </p:cNvPr>
          <p:cNvSpPr txBox="1"/>
          <p:nvPr/>
        </p:nvSpPr>
        <p:spPr>
          <a:xfrm>
            <a:off x="253911" y="410161"/>
            <a:ext cx="11853083" cy="5480859"/>
          </a:xfrm>
          <a:prstGeom prst="rect">
            <a:avLst/>
          </a:prstGeom>
          <a:noFill/>
        </p:spPr>
        <p:txBody>
          <a:bodyPr wrap="square">
            <a:spAutoFit/>
          </a:bodyPr>
          <a:lstStyle/>
          <a:p>
            <a:pPr>
              <a:lnSpc>
                <a:spcPct val="107000"/>
              </a:lnSpc>
              <a:spcAft>
                <a:spcPts val="800"/>
              </a:spcAft>
              <a:buNone/>
            </a:pPr>
            <a:r>
              <a:rPr lang="en-GB" sz="2800" b="1" dirty="0">
                <a:latin typeface="Aptos" panose="020B0004020202020204" pitchFamily="34" charset="0"/>
                <a:ea typeface="Aptos" panose="020B0004020202020204" pitchFamily="34" charset="0"/>
                <a:cs typeface="Arial" panose="020B0604020202020204" pitchFamily="34" charset="0"/>
              </a:rPr>
              <a:t>Guidance:</a:t>
            </a:r>
          </a:p>
          <a:p>
            <a:pPr>
              <a:lnSpc>
                <a:spcPct val="107000"/>
              </a:lnSpc>
              <a:spcAft>
                <a:spcPts val="800"/>
              </a:spcAft>
              <a:buNone/>
            </a:pPr>
            <a:r>
              <a:rPr lang="en-GB" sz="2000" dirty="0">
                <a:latin typeface="Aptos" panose="020B0004020202020204" pitchFamily="34" charset="0"/>
                <a:ea typeface="Aptos" panose="020B0004020202020204" pitchFamily="34" charset="0"/>
                <a:cs typeface="Arial" panose="020B0604020202020204" pitchFamily="34" charset="0"/>
              </a:rPr>
              <a:t>The application if made up of 6 sections, it’s an opportunity for you to share with us the process and story behind your idea</a:t>
            </a:r>
          </a:p>
          <a:p>
            <a:pPr>
              <a:lnSpc>
                <a:spcPct val="107000"/>
              </a:lnSpc>
              <a:spcAft>
                <a:spcPts val="800"/>
              </a:spcAft>
              <a:buNone/>
            </a:pPr>
            <a:r>
              <a:rPr lang="en-GB" sz="2000" b="1" dirty="0">
                <a:latin typeface="Aptos" panose="020B0004020202020204" pitchFamily="34" charset="0"/>
                <a:ea typeface="Aptos" panose="020B0004020202020204" pitchFamily="34" charset="0"/>
                <a:cs typeface="Arial" panose="020B0604020202020204" pitchFamily="34" charset="0"/>
              </a:rPr>
              <a:t>Section 1:</a:t>
            </a:r>
            <a:r>
              <a:rPr lang="en-GB" sz="2000" dirty="0">
                <a:latin typeface="Aptos" panose="020B0004020202020204" pitchFamily="34" charset="0"/>
                <a:ea typeface="Aptos" panose="020B0004020202020204" pitchFamily="34" charset="0"/>
                <a:cs typeface="Arial" panose="020B0604020202020204" pitchFamily="34" charset="0"/>
              </a:rPr>
              <a:t> Your idea                      </a:t>
            </a:r>
            <a:r>
              <a:rPr lang="en-GB" sz="2000" b="1" dirty="0">
                <a:latin typeface="Aptos" panose="020B0004020202020204" pitchFamily="34" charset="0"/>
                <a:ea typeface="Aptos" panose="020B0004020202020204" pitchFamily="34" charset="0"/>
                <a:cs typeface="Arial" panose="020B0604020202020204" pitchFamily="34" charset="0"/>
              </a:rPr>
              <a:t>Section 4:</a:t>
            </a:r>
            <a:r>
              <a:rPr lang="en-GB" sz="2000" dirty="0">
                <a:latin typeface="Aptos" panose="020B0004020202020204" pitchFamily="34" charset="0"/>
                <a:ea typeface="Aptos" panose="020B0004020202020204" pitchFamily="34" charset="0"/>
                <a:cs typeface="Arial" panose="020B0604020202020204" pitchFamily="34" charset="0"/>
              </a:rPr>
              <a:t> Culture of Care Standards</a:t>
            </a:r>
          </a:p>
          <a:p>
            <a:pPr>
              <a:lnSpc>
                <a:spcPct val="107000"/>
              </a:lnSpc>
              <a:spcAft>
                <a:spcPts val="800"/>
              </a:spcAft>
              <a:buNone/>
            </a:pPr>
            <a:r>
              <a:rPr lang="en-GB" sz="2000" b="1" dirty="0">
                <a:latin typeface="Aptos" panose="020B0004020202020204" pitchFamily="34" charset="0"/>
                <a:ea typeface="Aptos" panose="020B0004020202020204" pitchFamily="34" charset="0"/>
                <a:cs typeface="Arial" panose="020B0604020202020204" pitchFamily="34" charset="0"/>
              </a:rPr>
              <a:t>Section 2:</a:t>
            </a:r>
            <a:r>
              <a:rPr lang="en-GB" sz="2000" dirty="0">
                <a:latin typeface="Aptos" panose="020B0004020202020204" pitchFamily="34" charset="0"/>
                <a:ea typeface="Aptos" panose="020B0004020202020204" pitchFamily="34" charset="0"/>
                <a:cs typeface="Arial" panose="020B0604020202020204" pitchFamily="34" charset="0"/>
              </a:rPr>
              <a:t> Co-production          </a:t>
            </a:r>
            <a:r>
              <a:rPr lang="en-GB" sz="2000" b="1" dirty="0">
                <a:latin typeface="Aptos" panose="020B0004020202020204" pitchFamily="34" charset="0"/>
                <a:ea typeface="Aptos" panose="020B0004020202020204" pitchFamily="34" charset="0"/>
                <a:cs typeface="Arial" panose="020B0604020202020204" pitchFamily="34" charset="0"/>
              </a:rPr>
              <a:t>Section 5: </a:t>
            </a:r>
            <a:r>
              <a:rPr lang="en-GB" sz="2000" dirty="0">
                <a:latin typeface="Aptos" panose="020B0004020202020204" pitchFamily="34" charset="0"/>
                <a:ea typeface="Aptos" panose="020B0004020202020204" pitchFamily="34" charset="0"/>
                <a:cs typeface="Arial" panose="020B0604020202020204" pitchFamily="34" charset="0"/>
              </a:rPr>
              <a:t>Risks</a:t>
            </a:r>
          </a:p>
          <a:p>
            <a:pPr>
              <a:lnSpc>
                <a:spcPct val="107000"/>
              </a:lnSpc>
              <a:spcAft>
                <a:spcPts val="800"/>
              </a:spcAft>
              <a:buNone/>
            </a:pPr>
            <a:r>
              <a:rPr lang="en-GB" sz="2000" b="1" dirty="0">
                <a:latin typeface="Aptos" panose="020B0004020202020204" pitchFamily="34" charset="0"/>
                <a:ea typeface="Aptos" panose="020B0004020202020204" pitchFamily="34" charset="0"/>
                <a:cs typeface="Arial" panose="020B0604020202020204" pitchFamily="34" charset="0"/>
              </a:rPr>
              <a:t>Section 3:</a:t>
            </a:r>
            <a:r>
              <a:rPr lang="en-GB" sz="2000" dirty="0">
                <a:latin typeface="Aptos" panose="020B0004020202020204" pitchFamily="34" charset="0"/>
                <a:ea typeface="Aptos" panose="020B0004020202020204" pitchFamily="34" charset="0"/>
                <a:cs typeface="Arial" panose="020B0604020202020204" pitchFamily="34" charset="0"/>
              </a:rPr>
              <a:t> Impact                          </a:t>
            </a:r>
            <a:r>
              <a:rPr lang="en-GB" sz="2000" b="1" dirty="0">
                <a:latin typeface="Aptos" panose="020B0004020202020204" pitchFamily="34" charset="0"/>
                <a:ea typeface="Aptos" panose="020B0004020202020204" pitchFamily="34" charset="0"/>
                <a:cs typeface="Arial" panose="020B0604020202020204" pitchFamily="34" charset="0"/>
              </a:rPr>
              <a:t>Section 6: </a:t>
            </a:r>
            <a:r>
              <a:rPr lang="en-GB" sz="2000" dirty="0">
                <a:latin typeface="Aptos" panose="020B0004020202020204" pitchFamily="34" charset="0"/>
                <a:ea typeface="Aptos" panose="020B0004020202020204" pitchFamily="34" charset="0"/>
                <a:cs typeface="Arial" panose="020B0604020202020204" pitchFamily="34" charset="0"/>
              </a:rPr>
              <a:t>Funding</a:t>
            </a:r>
          </a:p>
          <a:p>
            <a:pPr>
              <a:lnSpc>
                <a:spcPct val="107000"/>
              </a:lnSpc>
              <a:spcAft>
                <a:spcPts val="800"/>
              </a:spcAft>
              <a:buNone/>
            </a:pPr>
            <a:endParaRPr lang="en-GB" sz="2000" dirty="0">
              <a:latin typeface="Aptos" panose="020B0004020202020204" pitchFamily="34" charset="0"/>
              <a:ea typeface="Aptos" panose="020B00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sz="2000" dirty="0">
                <a:latin typeface="Aptos" panose="020B0004020202020204" pitchFamily="34" charset="0"/>
                <a:ea typeface="Aptos" panose="020B0004020202020204" pitchFamily="34" charset="0"/>
                <a:cs typeface="Arial" panose="020B0604020202020204" pitchFamily="34" charset="0"/>
              </a:rPr>
              <a:t>We need a brief overview in each section. We suggest you read over all sections before completing the form. Bullet points are accepted </a:t>
            </a:r>
          </a:p>
          <a:p>
            <a:pPr marL="342900" indent="-342900">
              <a:lnSpc>
                <a:spcPct val="107000"/>
              </a:lnSpc>
              <a:spcAft>
                <a:spcPts val="800"/>
              </a:spcAft>
              <a:buFont typeface="Arial" panose="020B0604020202020204" pitchFamily="34" charset="0"/>
              <a:buChar char="•"/>
            </a:pPr>
            <a:r>
              <a:rPr lang="en-GB" sz="2000" dirty="0">
                <a:latin typeface="Aptos" panose="020B0004020202020204" pitchFamily="34" charset="0"/>
                <a:ea typeface="Aptos" panose="020B0004020202020204" pitchFamily="34" charset="0"/>
                <a:cs typeface="Arial" panose="020B0604020202020204" pitchFamily="34" charset="0"/>
              </a:rPr>
              <a:t>If you find you have answered a question in another section, it is ok to tell is this rather than repeat information you have already told us</a:t>
            </a:r>
          </a:p>
          <a:p>
            <a:pPr marL="342900" indent="-342900">
              <a:lnSpc>
                <a:spcPct val="107000"/>
              </a:lnSpc>
              <a:spcAft>
                <a:spcPts val="800"/>
              </a:spcAft>
              <a:buFont typeface="Arial" panose="020B0604020202020204" pitchFamily="34" charset="0"/>
              <a:buChar char="•"/>
            </a:pPr>
            <a:r>
              <a:rPr lang="en-GB" sz="2000" dirty="0">
                <a:latin typeface="Aptos" panose="020B0004020202020204" pitchFamily="34" charset="0"/>
                <a:ea typeface="Aptos" panose="020B0004020202020204" pitchFamily="34" charset="0"/>
                <a:cs typeface="Arial" panose="020B0604020202020204" pitchFamily="34" charset="0"/>
              </a:rPr>
              <a:t>If a question is not relevant to your idea, please put in ‘not applicable’ and tell us why, if it is not obvious</a:t>
            </a:r>
          </a:p>
          <a:p>
            <a:pPr>
              <a:lnSpc>
                <a:spcPct val="107000"/>
              </a:lnSpc>
              <a:spcAft>
                <a:spcPts val="800"/>
              </a:spcAft>
              <a:buNone/>
            </a:pPr>
            <a:endParaRPr lang="en-GB" sz="2400" dirty="0"/>
          </a:p>
        </p:txBody>
      </p:sp>
      <p:pic>
        <p:nvPicPr>
          <p:cNvPr id="2" name="Picture 1">
            <a:extLst>
              <a:ext uri="{FF2B5EF4-FFF2-40B4-BE49-F238E27FC236}">
                <a16:creationId xmlns:a16="http://schemas.microsoft.com/office/drawing/2014/main" id="{64FAD05B-38D4-8357-2F44-3D283A07A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4936" y="1613548"/>
            <a:ext cx="2404106" cy="1664843"/>
          </a:xfrm>
          <a:prstGeom prst="rect">
            <a:avLst/>
          </a:prstGeom>
        </p:spPr>
      </p:pic>
      <p:pic>
        <p:nvPicPr>
          <p:cNvPr id="5" name="Picture 4">
            <a:extLst>
              <a:ext uri="{FF2B5EF4-FFF2-40B4-BE49-F238E27FC236}">
                <a16:creationId xmlns:a16="http://schemas.microsoft.com/office/drawing/2014/main" id="{BD8BE7D7-4035-BCD1-7058-652A0A9F2ACE}"/>
              </a:ext>
            </a:extLst>
          </p:cNvPr>
          <p:cNvPicPr>
            <a:picLocks noChangeAspect="1"/>
          </p:cNvPicPr>
          <p:nvPr/>
        </p:nvPicPr>
        <p:blipFill>
          <a:blip r:embed="rId6"/>
          <a:stretch>
            <a:fillRect/>
          </a:stretch>
        </p:blipFill>
        <p:spPr>
          <a:xfrm>
            <a:off x="11090671" y="5703694"/>
            <a:ext cx="847418" cy="920577"/>
          </a:xfrm>
          <a:prstGeom prst="rect">
            <a:avLst/>
          </a:prstGeom>
        </p:spPr>
      </p:pic>
    </p:spTree>
    <p:extLst>
      <p:ext uri="{BB962C8B-B14F-4D97-AF65-F5344CB8AC3E}">
        <p14:creationId xmlns:p14="http://schemas.microsoft.com/office/powerpoint/2010/main" val="813996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B8E8-E815-B0E8-4F85-84B48E18AE06}"/>
              </a:ext>
            </a:extLst>
          </p:cNvPr>
          <p:cNvSpPr>
            <a:spLocks noGrp="1"/>
          </p:cNvSpPr>
          <p:nvPr>
            <p:ph type="title"/>
          </p:nvPr>
        </p:nvSpPr>
        <p:spPr>
          <a:solidFill>
            <a:schemeClr val="tx2">
              <a:lumMod val="25000"/>
              <a:lumOff val="75000"/>
            </a:schemeClr>
          </a:solidFill>
        </p:spPr>
        <p:txBody>
          <a:bodyPr/>
          <a:lstStyle/>
          <a:p>
            <a:r>
              <a:rPr lang="en-GB" b="1" dirty="0"/>
              <a:t>Section 1: Your idea </a:t>
            </a:r>
          </a:p>
        </p:txBody>
      </p:sp>
      <p:sp>
        <p:nvSpPr>
          <p:cNvPr id="8" name="TextBox 7">
            <a:extLst>
              <a:ext uri="{FF2B5EF4-FFF2-40B4-BE49-F238E27FC236}">
                <a16:creationId xmlns:a16="http://schemas.microsoft.com/office/drawing/2014/main" id="{1119D7E6-089D-7EB3-BD10-146B96A46AA2}"/>
              </a:ext>
            </a:extLst>
          </p:cNvPr>
          <p:cNvSpPr txBox="1"/>
          <p:nvPr/>
        </p:nvSpPr>
        <p:spPr>
          <a:xfrm>
            <a:off x="6408008" y="2174600"/>
            <a:ext cx="2647092"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ptos" panose="02110004020202020204"/>
                <a:ea typeface="+mn-ea"/>
                <a:cs typeface="+mn-cs"/>
              </a:rPr>
              <a:t>Doing it Differently Bursary</a:t>
            </a:r>
          </a:p>
        </p:txBody>
      </p:sp>
      <p:pic>
        <p:nvPicPr>
          <p:cNvPr id="9" name="Picture 8" descr="A cartoon of a piggy bank&#10;&#10;AI-generated content may be incorrect.">
            <a:extLst>
              <a:ext uri="{FF2B5EF4-FFF2-40B4-BE49-F238E27FC236}">
                <a16:creationId xmlns:a16="http://schemas.microsoft.com/office/drawing/2014/main" id="{0734E80C-4933-D0EF-78CC-0F70119E0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434" y="3928926"/>
            <a:ext cx="1692599" cy="1839779"/>
          </a:xfrm>
          <a:prstGeom prst="rect">
            <a:avLst/>
          </a:prstGeom>
        </p:spPr>
      </p:pic>
      <p:sp>
        <p:nvSpPr>
          <p:cNvPr id="10" name="TextBox 9">
            <a:extLst>
              <a:ext uri="{FF2B5EF4-FFF2-40B4-BE49-F238E27FC236}">
                <a16:creationId xmlns:a16="http://schemas.microsoft.com/office/drawing/2014/main" id="{B4046012-7156-1CCB-9664-07ED8A000361}"/>
              </a:ext>
            </a:extLst>
          </p:cNvPr>
          <p:cNvSpPr txBox="1"/>
          <p:nvPr/>
        </p:nvSpPr>
        <p:spPr>
          <a:xfrm>
            <a:off x="7301292" y="4889833"/>
            <a:ext cx="1142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£1000</a:t>
            </a:r>
          </a:p>
        </p:txBody>
      </p:sp>
      <p:sp>
        <p:nvSpPr>
          <p:cNvPr id="11" name="Rectangle 10">
            <a:extLst>
              <a:ext uri="{FF2B5EF4-FFF2-40B4-BE49-F238E27FC236}">
                <a16:creationId xmlns:a16="http://schemas.microsoft.com/office/drawing/2014/main" id="{1A8CC96B-C190-EB9D-3FDF-8FC366B93B5F}"/>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505C542-6755-C882-7222-72CFF3C0BC48}"/>
              </a:ext>
            </a:extLst>
          </p:cNvPr>
          <p:cNvPicPr>
            <a:picLocks noChangeAspect="1"/>
          </p:cNvPicPr>
          <p:nvPr/>
        </p:nvPicPr>
        <p:blipFill>
          <a:blip r:embed="rId4"/>
          <a:stretch>
            <a:fillRect/>
          </a:stretch>
        </p:blipFill>
        <p:spPr>
          <a:xfrm>
            <a:off x="2938466" y="2506162"/>
            <a:ext cx="2845527" cy="2845527"/>
          </a:xfrm>
          <a:prstGeom prst="rect">
            <a:avLst/>
          </a:prstGeom>
        </p:spPr>
      </p:pic>
    </p:spTree>
    <p:extLst>
      <p:ext uri="{BB962C8B-B14F-4D97-AF65-F5344CB8AC3E}">
        <p14:creationId xmlns:p14="http://schemas.microsoft.com/office/powerpoint/2010/main" val="3750991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0A47F-2125-387A-45C6-A9F402E1DF5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AB1B2AF-4ABE-884B-3EBF-F64CCFB13509}"/>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29CC93C1-F273-B59F-FB6D-47C9F2B149BC}"/>
              </a:ext>
            </a:extLst>
          </p:cNvPr>
          <p:cNvGraphicFramePr>
            <a:graphicFrameLocks noGrp="1"/>
          </p:cNvGraphicFramePr>
          <p:nvPr>
            <p:extLst>
              <p:ext uri="{D42A27DB-BD31-4B8C-83A1-F6EECF244321}">
                <p14:modId xmlns:p14="http://schemas.microsoft.com/office/powerpoint/2010/main" val="2665004884"/>
              </p:ext>
            </p:extLst>
          </p:nvPr>
        </p:nvGraphicFramePr>
        <p:xfrm>
          <a:off x="457200" y="332087"/>
          <a:ext cx="10947400" cy="2200364"/>
        </p:xfrm>
        <a:graphic>
          <a:graphicData uri="http://schemas.openxmlformats.org/drawingml/2006/table">
            <a:tbl>
              <a:tblPr firstRow="1" bandRow="1">
                <a:tableStyleId>{5C22544A-7EE6-4342-B048-85BDC9FD1C3A}</a:tableStyleId>
              </a:tblPr>
              <a:tblGrid>
                <a:gridCol w="3137559">
                  <a:extLst>
                    <a:ext uri="{9D8B030D-6E8A-4147-A177-3AD203B41FA5}">
                      <a16:colId xmlns:a16="http://schemas.microsoft.com/office/drawing/2014/main" val="376371140"/>
                    </a:ext>
                  </a:extLst>
                </a:gridCol>
                <a:gridCol w="7809841">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1. What is name/title of your ideas</a:t>
                      </a:r>
                    </a:p>
                  </a:txBody>
                  <a:tcPr/>
                </a:tc>
                <a:tc>
                  <a:txBody>
                    <a:bodyPr/>
                    <a:lstStyle/>
                    <a:p>
                      <a:pPr marL="0" indent="0">
                        <a:buFont typeface="Arial" panose="020B0604020202020204" pitchFamily="34" charset="0"/>
                        <a:buNone/>
                      </a:pPr>
                      <a:r>
                        <a:rPr lang="en-GB" dirty="0"/>
                        <a:t>Brief and to the point</a:t>
                      </a:r>
                    </a:p>
                  </a:txBody>
                  <a:tcPr/>
                </a:tc>
                <a:extLst>
                  <a:ext uri="{0D108BD9-81ED-4DB2-BD59-A6C34878D82A}">
                    <a16:rowId xmlns:a16="http://schemas.microsoft.com/office/drawing/2014/main" val="3113950624"/>
                  </a:ext>
                </a:extLst>
              </a:tr>
              <a:tr h="871582">
                <a:tc>
                  <a:txBody>
                    <a:bodyPr/>
                    <a:lstStyle/>
                    <a:p>
                      <a:pPr marL="0" indent="0">
                        <a:buFont typeface="Arial" panose="020B0604020202020204" pitchFamily="34" charset="0"/>
                        <a:buNone/>
                      </a:pPr>
                      <a:r>
                        <a:rPr lang="en-GB" dirty="0"/>
                        <a:t>2. What would you like to do?</a:t>
                      </a:r>
                    </a:p>
                  </a:txBody>
                  <a:tcPr/>
                </a:tc>
                <a:tc>
                  <a:txBody>
                    <a:bodyPr/>
                    <a:lstStyle/>
                    <a:p>
                      <a:pPr marL="0" indent="0">
                        <a:buFont typeface="Arial" panose="020B0604020202020204" pitchFamily="34" charset="0"/>
                        <a:buNone/>
                      </a:pPr>
                      <a:r>
                        <a:rPr lang="en-GB" dirty="0"/>
                        <a:t>Remember we only need a brief overview but would love to know what your vision is</a:t>
                      </a:r>
                    </a:p>
                  </a:txBody>
                  <a:tcPr/>
                </a:tc>
                <a:extLst>
                  <a:ext uri="{0D108BD9-81ED-4DB2-BD59-A6C34878D82A}">
                    <a16:rowId xmlns:a16="http://schemas.microsoft.com/office/drawing/2014/main" val="492357564"/>
                  </a:ext>
                </a:extLst>
              </a:tr>
            </a:tbl>
          </a:graphicData>
        </a:graphic>
      </p:graphicFrame>
      <p:graphicFrame>
        <p:nvGraphicFramePr>
          <p:cNvPr id="2" name="Table 1">
            <a:extLst>
              <a:ext uri="{FF2B5EF4-FFF2-40B4-BE49-F238E27FC236}">
                <a16:creationId xmlns:a16="http://schemas.microsoft.com/office/drawing/2014/main" id="{A928BE6C-FDB7-7F8A-05F7-B96A49E6023C}"/>
              </a:ext>
            </a:extLst>
          </p:cNvPr>
          <p:cNvGraphicFramePr>
            <a:graphicFrameLocks noGrp="1"/>
          </p:cNvGraphicFramePr>
          <p:nvPr>
            <p:extLst>
              <p:ext uri="{D42A27DB-BD31-4B8C-83A1-F6EECF244321}">
                <p14:modId xmlns:p14="http://schemas.microsoft.com/office/powerpoint/2010/main" val="648061964"/>
              </p:ext>
            </p:extLst>
          </p:nvPr>
        </p:nvGraphicFramePr>
        <p:xfrm>
          <a:off x="457200" y="3203959"/>
          <a:ext cx="11074400" cy="1942081"/>
        </p:xfrm>
        <a:graphic>
          <a:graphicData uri="http://schemas.openxmlformats.org/drawingml/2006/table">
            <a:tbl>
              <a:tblPr firstRow="1" bandRow="1">
                <a:tableStyleId>{5C22544A-7EE6-4342-B048-85BDC9FD1C3A}</a:tableStyleId>
              </a:tblPr>
              <a:tblGrid>
                <a:gridCol w="110744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Example Answer</a:t>
                      </a:r>
                    </a:p>
                  </a:txBody>
                  <a:tcPr>
                    <a:solidFill>
                      <a:schemeClr val="accent2">
                        <a:lumMod val="20000"/>
                        <a:lumOff val="80000"/>
                      </a:schemeClr>
                    </a:solidFill>
                  </a:tcPr>
                </a:tc>
                <a:extLst>
                  <a:ext uri="{0D108BD9-81ED-4DB2-BD59-A6C34878D82A}">
                    <a16:rowId xmlns:a16="http://schemas.microsoft.com/office/drawing/2014/main" val="3084629111"/>
                  </a:ext>
                </a:extLst>
              </a:tr>
              <a:tr h="479041">
                <a:tc>
                  <a:txBody>
                    <a:bodyPr/>
                    <a:lstStyle/>
                    <a:p>
                      <a:pPr marL="0" indent="0">
                        <a:buFont typeface="Arial" panose="020B0604020202020204" pitchFamily="34" charset="0"/>
                        <a:buNone/>
                      </a:pPr>
                      <a:r>
                        <a:rPr lang="en-GB" sz="2000" dirty="0"/>
                        <a:t>Garden redesign</a:t>
                      </a:r>
                    </a:p>
                  </a:txBody>
                  <a:tcPr>
                    <a:solidFill>
                      <a:schemeClr val="accent2">
                        <a:lumMod val="20000"/>
                        <a:lumOff val="80000"/>
                      </a:schemeClr>
                    </a:solidFill>
                  </a:tcPr>
                </a:tc>
                <a:extLst>
                  <a:ext uri="{0D108BD9-81ED-4DB2-BD59-A6C34878D82A}">
                    <a16:rowId xmlns:a16="http://schemas.microsoft.com/office/drawing/2014/main" val="3113950624"/>
                  </a:ext>
                </a:extLst>
              </a:tr>
              <a:tr h="871582">
                <a:tc>
                  <a:txBody>
                    <a:bodyPr/>
                    <a:lstStyle/>
                    <a:p>
                      <a:pPr marL="0" indent="0">
                        <a:buFont typeface="Arial" panose="020B0604020202020204" pitchFamily="34" charset="0"/>
                        <a:buNone/>
                      </a:pPr>
                      <a:r>
                        <a:rPr lang="en-GB" sz="2000" dirty="0"/>
                        <a:t>We are hoping to provide a number of outdoor activities, some of which will be seasonal to provide a more therapeutic environment. Basic equipment that would be benefitted on the ward is: table tennis table, pedal bike, gardening supplies, yoga bat and a Bluetooth speaker. </a:t>
                      </a:r>
                    </a:p>
                  </a:txBody>
                  <a:tcPr>
                    <a:solidFill>
                      <a:schemeClr val="accent2">
                        <a:lumMod val="20000"/>
                        <a:lumOff val="80000"/>
                      </a:schemeClr>
                    </a:solidFill>
                  </a:tcPr>
                </a:tc>
                <a:extLst>
                  <a:ext uri="{0D108BD9-81ED-4DB2-BD59-A6C34878D82A}">
                    <a16:rowId xmlns:a16="http://schemas.microsoft.com/office/drawing/2014/main" val="492357564"/>
                  </a:ext>
                </a:extLst>
              </a:tr>
            </a:tbl>
          </a:graphicData>
        </a:graphic>
      </p:graphicFrame>
    </p:spTree>
    <p:extLst>
      <p:ext uri="{BB962C8B-B14F-4D97-AF65-F5344CB8AC3E}">
        <p14:creationId xmlns:p14="http://schemas.microsoft.com/office/powerpoint/2010/main" val="3055237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F90D9-051B-2B89-0634-9DE0F5E6277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565D99-5C68-BA58-ADC6-0AEF48F30904}"/>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626E6EEF-A34F-8189-BD1D-AAB6BB29D84C}"/>
              </a:ext>
            </a:extLst>
          </p:cNvPr>
          <p:cNvGraphicFramePr>
            <a:graphicFrameLocks noGrp="1"/>
          </p:cNvGraphicFramePr>
          <p:nvPr>
            <p:extLst>
              <p:ext uri="{D42A27DB-BD31-4B8C-83A1-F6EECF244321}">
                <p14:modId xmlns:p14="http://schemas.microsoft.com/office/powerpoint/2010/main" val="2164206342"/>
              </p:ext>
            </p:extLst>
          </p:nvPr>
        </p:nvGraphicFramePr>
        <p:xfrm>
          <a:off x="431800" y="347074"/>
          <a:ext cx="11328400" cy="1120882"/>
        </p:xfrm>
        <a:graphic>
          <a:graphicData uri="http://schemas.openxmlformats.org/drawingml/2006/table">
            <a:tbl>
              <a:tblPr firstRow="1" bandRow="1">
                <a:tableStyleId>{5C22544A-7EE6-4342-B048-85BDC9FD1C3A}</a:tableStyleId>
              </a:tblPr>
              <a:tblGrid>
                <a:gridCol w="3246755">
                  <a:extLst>
                    <a:ext uri="{9D8B030D-6E8A-4147-A177-3AD203B41FA5}">
                      <a16:colId xmlns:a16="http://schemas.microsoft.com/office/drawing/2014/main" val="376371140"/>
                    </a:ext>
                  </a:extLst>
                </a:gridCol>
                <a:gridCol w="8081645">
                  <a:extLst>
                    <a:ext uri="{9D8B030D-6E8A-4147-A177-3AD203B41FA5}">
                      <a16:colId xmlns:a16="http://schemas.microsoft.com/office/drawing/2014/main" val="411061681"/>
                    </a:ext>
                  </a:extLst>
                </a:gridCol>
              </a:tblGrid>
              <a:tr h="348144">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663682">
                <a:tc>
                  <a:txBody>
                    <a:bodyPr/>
                    <a:lstStyle/>
                    <a:p>
                      <a:pPr marL="0" indent="0">
                        <a:buFont typeface="Arial" panose="020B0604020202020204" pitchFamily="34" charset="0"/>
                        <a:buNone/>
                      </a:pPr>
                      <a:r>
                        <a:rPr lang="en-GB" dirty="0"/>
                        <a:t>3. Why is this needed?</a:t>
                      </a:r>
                    </a:p>
                  </a:txBody>
                  <a:tcPr/>
                </a:tc>
                <a:tc>
                  <a:txBody>
                    <a:bodyPr/>
                    <a:lstStyle/>
                    <a:p>
                      <a:pPr marL="0" indent="0">
                        <a:buFont typeface="Arial" panose="020B0604020202020204" pitchFamily="34" charset="0"/>
                        <a:buNone/>
                      </a:pPr>
                      <a:r>
                        <a:rPr lang="en-GB" dirty="0"/>
                        <a:t>Think about what led you here. Why this idea? </a:t>
                      </a:r>
                    </a:p>
                  </a:txBody>
                  <a:tcPr/>
                </a:tc>
                <a:extLst>
                  <a:ext uri="{0D108BD9-81ED-4DB2-BD59-A6C34878D82A}">
                    <a16:rowId xmlns:a16="http://schemas.microsoft.com/office/drawing/2014/main" val="3113950624"/>
                  </a:ext>
                </a:extLst>
              </a:tr>
            </a:tbl>
          </a:graphicData>
        </a:graphic>
      </p:graphicFrame>
      <p:graphicFrame>
        <p:nvGraphicFramePr>
          <p:cNvPr id="2" name="Table 1">
            <a:extLst>
              <a:ext uri="{FF2B5EF4-FFF2-40B4-BE49-F238E27FC236}">
                <a16:creationId xmlns:a16="http://schemas.microsoft.com/office/drawing/2014/main" id="{B75B5E44-DCE0-3CDD-493B-24E7F92F034F}"/>
              </a:ext>
            </a:extLst>
          </p:cNvPr>
          <p:cNvGraphicFramePr>
            <a:graphicFrameLocks noGrp="1"/>
          </p:cNvGraphicFramePr>
          <p:nvPr>
            <p:extLst>
              <p:ext uri="{D42A27DB-BD31-4B8C-83A1-F6EECF244321}">
                <p14:modId xmlns:p14="http://schemas.microsoft.com/office/powerpoint/2010/main" val="4107378381"/>
              </p:ext>
            </p:extLst>
          </p:nvPr>
        </p:nvGraphicFramePr>
        <p:xfrm>
          <a:off x="330200" y="1573166"/>
          <a:ext cx="11328400" cy="4937760"/>
        </p:xfrm>
        <a:graphic>
          <a:graphicData uri="http://schemas.openxmlformats.org/drawingml/2006/table">
            <a:tbl>
              <a:tblPr firstRow="1" bandRow="1">
                <a:tableStyleId>{5C22544A-7EE6-4342-B048-85BDC9FD1C3A}</a:tableStyleId>
              </a:tblPr>
              <a:tblGrid>
                <a:gridCol w="113284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Example 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sz="1800" dirty="0"/>
                        <a:t>The ward has 2 gardens, one is open access that has only 2 fixed benches in but this means it can be left open.</a:t>
                      </a:r>
                    </a:p>
                    <a:p>
                      <a:pPr marL="0" indent="0">
                        <a:buFont typeface="Arial" panose="020B0604020202020204" pitchFamily="34" charset="0"/>
                        <a:buNone/>
                      </a:pPr>
                      <a:endParaRPr lang="en-GB" sz="1800" dirty="0"/>
                    </a:p>
                    <a:p>
                      <a:pPr marL="0" indent="0">
                        <a:buFont typeface="Arial" panose="020B0604020202020204" pitchFamily="34" charset="0"/>
                        <a:buNone/>
                      </a:pPr>
                      <a:r>
                        <a:rPr lang="en-GB" sz="1800" dirty="0"/>
                        <a:t>The other is an activities garden which has more planting in. We are sensory led and have an indoor sensory space. </a:t>
                      </a:r>
                    </a:p>
                    <a:p>
                      <a:pPr marL="0" indent="0">
                        <a:buFont typeface="Arial" panose="020B0604020202020204" pitchFamily="34" charset="0"/>
                        <a:buNone/>
                      </a:pPr>
                      <a:r>
                        <a:rPr lang="en-GB" sz="1800" dirty="0"/>
                        <a:t>We would like to make this garden more sensory by growing a range of herbs and safe to eat plants.</a:t>
                      </a:r>
                    </a:p>
                    <a:p>
                      <a:pPr marL="0" indent="0">
                        <a:buFont typeface="Arial" panose="020B0604020202020204" pitchFamily="34" charset="0"/>
                        <a:buNone/>
                      </a:pPr>
                      <a:endParaRPr lang="en-GB" sz="1800" dirty="0"/>
                    </a:p>
                    <a:p>
                      <a:pPr marL="0" indent="0">
                        <a:buFont typeface="Arial" panose="020B0604020202020204" pitchFamily="34" charset="0"/>
                        <a:buNone/>
                      </a:pPr>
                      <a:r>
                        <a:rPr lang="en-GB" sz="1800" dirty="0"/>
                        <a:t>The garden space is limited on the ward; one has 2 fixed benches on the grass and the other is very small with limited open space. The garden needs to be supervised at all times due to ligature risks.</a:t>
                      </a:r>
                    </a:p>
                    <a:p>
                      <a:pPr marL="0" indent="0">
                        <a:buFont typeface="Arial" panose="020B0604020202020204" pitchFamily="34" charset="0"/>
                        <a:buNone/>
                      </a:pPr>
                      <a:endParaRPr lang="en-GB" sz="1800" dirty="0"/>
                    </a:p>
                    <a:p>
                      <a:pPr marL="0" indent="0">
                        <a:buFont typeface="Arial" panose="020B0604020202020204" pitchFamily="34" charset="0"/>
                        <a:buNone/>
                      </a:pPr>
                      <a:r>
                        <a:rPr lang="en-GB" sz="1800" dirty="0"/>
                        <a:t>Having access to gardening supplies would improve not only the look of the garden, making this more inviting, but would also provide de-escalation / distraction in completing meaningful tasks, such as watering or potting plants. Having access to simple but meaningful activities provides a safe and therapeutic space for patients newly admitted to the ward. It provides opportunity for conversations to be initiated in a less formal space. Speaking with recent patients they have highlighted the importance of having a space they feel safe and comfortable to engage in conversation with staff, that does not feel clinical and they can focus their mind on an activity at the same time. </a:t>
                      </a:r>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3577077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48FFB-E7D7-731C-29A3-234C8B02C79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37B661C-7247-663E-B6CF-037205DAD6C0}"/>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4734AAF-3406-D21A-9610-1A5D0EBED5BE}"/>
              </a:ext>
            </a:extLst>
          </p:cNvPr>
          <p:cNvGraphicFramePr>
            <a:graphicFrameLocks noGrp="1"/>
          </p:cNvGraphicFramePr>
          <p:nvPr>
            <p:extLst>
              <p:ext uri="{D42A27DB-BD31-4B8C-83A1-F6EECF244321}">
                <p14:modId xmlns:p14="http://schemas.microsoft.com/office/powerpoint/2010/main" val="2936772853"/>
              </p:ext>
            </p:extLst>
          </p:nvPr>
        </p:nvGraphicFramePr>
        <p:xfrm>
          <a:off x="342900" y="446387"/>
          <a:ext cx="11226800" cy="1328782"/>
        </p:xfrm>
        <a:graphic>
          <a:graphicData uri="http://schemas.openxmlformats.org/drawingml/2006/table">
            <a:tbl>
              <a:tblPr firstRow="1" bandRow="1">
                <a:tableStyleId>{5C22544A-7EE6-4342-B048-85BDC9FD1C3A}</a:tableStyleId>
              </a:tblPr>
              <a:tblGrid>
                <a:gridCol w="3217636">
                  <a:extLst>
                    <a:ext uri="{9D8B030D-6E8A-4147-A177-3AD203B41FA5}">
                      <a16:colId xmlns:a16="http://schemas.microsoft.com/office/drawing/2014/main" val="376371140"/>
                    </a:ext>
                  </a:extLst>
                </a:gridCol>
                <a:gridCol w="8009164">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4. Who will benefit from it and who will be involved?</a:t>
                      </a:r>
                    </a:p>
                  </a:txBody>
                  <a:tcPr/>
                </a:tc>
                <a:tc>
                  <a:txBody>
                    <a:bodyPr/>
                    <a:lstStyle/>
                    <a:p>
                      <a:pPr marL="0" indent="0">
                        <a:buFont typeface="Arial" panose="020B0604020202020204" pitchFamily="34" charset="0"/>
                        <a:buNone/>
                      </a:pPr>
                      <a:r>
                        <a:rPr lang="en-GB" dirty="0"/>
                        <a:t>A list of beneficiaries and who is involved </a:t>
                      </a:r>
                    </a:p>
                  </a:txBody>
                  <a:tcPr/>
                </a:tc>
                <a:extLst>
                  <a:ext uri="{0D108BD9-81ED-4DB2-BD59-A6C34878D82A}">
                    <a16:rowId xmlns:a16="http://schemas.microsoft.com/office/drawing/2014/main" val="3113950624"/>
                  </a:ext>
                </a:extLst>
              </a:tr>
            </a:tbl>
          </a:graphicData>
        </a:graphic>
      </p:graphicFrame>
      <p:graphicFrame>
        <p:nvGraphicFramePr>
          <p:cNvPr id="2" name="Table 1">
            <a:extLst>
              <a:ext uri="{FF2B5EF4-FFF2-40B4-BE49-F238E27FC236}">
                <a16:creationId xmlns:a16="http://schemas.microsoft.com/office/drawing/2014/main" id="{C9DA6E76-556D-4AEF-1513-EDF0B557FECC}"/>
              </a:ext>
            </a:extLst>
          </p:cNvPr>
          <p:cNvGraphicFramePr>
            <a:graphicFrameLocks noGrp="1"/>
          </p:cNvGraphicFramePr>
          <p:nvPr>
            <p:extLst>
              <p:ext uri="{D42A27DB-BD31-4B8C-83A1-F6EECF244321}">
                <p14:modId xmlns:p14="http://schemas.microsoft.com/office/powerpoint/2010/main" val="2402464353"/>
              </p:ext>
            </p:extLst>
          </p:nvPr>
        </p:nvGraphicFramePr>
        <p:xfrm>
          <a:off x="342900" y="2022493"/>
          <a:ext cx="11226800" cy="4389120"/>
        </p:xfrm>
        <a:graphic>
          <a:graphicData uri="http://schemas.openxmlformats.org/drawingml/2006/table">
            <a:tbl>
              <a:tblPr firstRow="1" bandRow="1">
                <a:tableStyleId>{5C22544A-7EE6-4342-B048-85BDC9FD1C3A}</a:tableStyleId>
              </a:tblPr>
              <a:tblGrid>
                <a:gridCol w="112268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Example 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The patients will be the main benefiter from the improvements to the ward. They have all often spoke about wanting to make improvements to the garden space to make this more inviting, giving them the opportunity with fill them with a sense of purpose and achievement.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Staff will also be able to benefit from the improvements as they will have readily access to provide meaningful activities and promote a therapeutic relationship with patients. It will also provide staff to carry out their clinical work whilst engaging patients in activities, they may not engage otherwise – helping to create a better sense of their mental state.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Unfortunately due to the nature of the ward environment carers are unable to access the garden so will not directly benefit from the improvements. However, hearing about the activities their family have been involved in will aim to improve their experience with the service as we are demonstrating a variety of activities – something which family have fed back is limited on the ward. </a:t>
                      </a:r>
                    </a:p>
                    <a:p>
                      <a:pPr marL="0" indent="0">
                        <a:buFont typeface="Arial" panose="020B0604020202020204" pitchFamily="34" charset="0"/>
                        <a:buNone/>
                      </a:pPr>
                      <a:endParaRPr lang="en-GB" dirty="0"/>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2831904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D73C2-4B48-0D2E-B97F-2EC521EA0CC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3085F97-E2B9-E8DD-1123-DA2E519028B3}"/>
              </a:ext>
            </a:extLst>
          </p:cNvPr>
          <p:cNvSpPr/>
          <p:nvPr/>
        </p:nvSpPr>
        <p:spPr>
          <a:xfrm>
            <a:off x="99751" y="92529"/>
            <a:ext cx="11993925" cy="6672942"/>
          </a:xfrm>
          <a:prstGeom prst="rect">
            <a:avLst/>
          </a:prstGeom>
          <a:noFill/>
          <a:ln w="203200" cap="flat" cmpd="sng" algn="ctr">
            <a:solidFill>
              <a:srgbClr val="038ECC"/>
            </a:solidFill>
            <a:prstDash val="solid"/>
            <a:miter lim="800000"/>
          </a:ln>
          <a:effectLst/>
        </p:spPr>
        <p:txBody>
          <a:bodyPr rtlCol="0" anchor="ctr"/>
          <a:lstStyle/>
          <a:p>
            <a:pPr marL="0" marR="0" lvl="0" indent="0" algn="ctr" defTabSz="385752" rtl="0" eaLnBrk="1" fontAlgn="auto" latinLnBrk="0" hangingPunct="1">
              <a:lnSpc>
                <a:spcPct val="100000"/>
              </a:lnSpc>
              <a:spcBef>
                <a:spcPts val="0"/>
              </a:spcBef>
              <a:spcAft>
                <a:spcPts val="0"/>
              </a:spcAft>
              <a:buClrTx/>
              <a:buSzTx/>
              <a:buFontTx/>
              <a:buNone/>
              <a:tabLst/>
              <a:defRPr/>
            </a:pPr>
            <a:endParaRPr kumimoji="0" lang="en-GB" sz="76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DD31DEAD-6236-7434-E62D-B55B0E002590}"/>
              </a:ext>
            </a:extLst>
          </p:cNvPr>
          <p:cNvGraphicFramePr>
            <a:graphicFrameLocks noGrp="1"/>
          </p:cNvGraphicFramePr>
          <p:nvPr>
            <p:extLst>
              <p:ext uri="{D42A27DB-BD31-4B8C-83A1-F6EECF244321}">
                <p14:modId xmlns:p14="http://schemas.microsoft.com/office/powerpoint/2010/main" val="519153746"/>
              </p:ext>
            </p:extLst>
          </p:nvPr>
        </p:nvGraphicFramePr>
        <p:xfrm>
          <a:off x="342900" y="446387"/>
          <a:ext cx="10947400" cy="2194560"/>
        </p:xfrm>
        <a:graphic>
          <a:graphicData uri="http://schemas.openxmlformats.org/drawingml/2006/table">
            <a:tbl>
              <a:tblPr firstRow="1" bandRow="1">
                <a:tableStyleId>{5C22544A-7EE6-4342-B048-85BDC9FD1C3A}</a:tableStyleId>
              </a:tblPr>
              <a:tblGrid>
                <a:gridCol w="3137559">
                  <a:extLst>
                    <a:ext uri="{9D8B030D-6E8A-4147-A177-3AD203B41FA5}">
                      <a16:colId xmlns:a16="http://schemas.microsoft.com/office/drawing/2014/main" val="376371140"/>
                    </a:ext>
                  </a:extLst>
                </a:gridCol>
                <a:gridCol w="7809841">
                  <a:extLst>
                    <a:ext uri="{9D8B030D-6E8A-4147-A177-3AD203B41FA5}">
                      <a16:colId xmlns:a16="http://schemas.microsoft.com/office/drawing/2014/main" val="411061681"/>
                    </a:ext>
                  </a:extLst>
                </a:gridCol>
              </a:tblGrid>
              <a:tr h="373018">
                <a:tc>
                  <a:txBody>
                    <a:bodyPr/>
                    <a:lstStyle/>
                    <a:p>
                      <a:r>
                        <a:rPr lang="en-GB" sz="2400" dirty="0"/>
                        <a:t>Question</a:t>
                      </a:r>
                    </a:p>
                  </a:txBody>
                  <a:tcPr>
                    <a:solidFill>
                      <a:schemeClr val="tx2">
                        <a:lumMod val="50000"/>
                        <a:lumOff val="50000"/>
                      </a:schemeClr>
                    </a:solidFill>
                  </a:tcPr>
                </a:tc>
                <a:tc>
                  <a:txBody>
                    <a:bodyPr/>
                    <a:lstStyle/>
                    <a:p>
                      <a:r>
                        <a:rPr lang="en-GB" sz="2400" dirty="0"/>
                        <a:t>Guidance </a:t>
                      </a:r>
                    </a:p>
                  </a:txBody>
                  <a:tcPr>
                    <a:solidFill>
                      <a:schemeClr val="tx2">
                        <a:lumMod val="50000"/>
                        <a:lumOff val="5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dirty="0"/>
                        <a:t>5. How long do you expect it to run it for? Do you have a start and end date in mind? </a:t>
                      </a:r>
                    </a:p>
                  </a:txBody>
                  <a:tcPr/>
                </a:tc>
                <a:tc>
                  <a:txBody>
                    <a:bodyPr/>
                    <a:lstStyle/>
                    <a:p>
                      <a:pPr marL="0" indent="0">
                        <a:buFont typeface="Arial" panose="020B0604020202020204" pitchFamily="34" charset="0"/>
                        <a:buNone/>
                      </a:pPr>
                      <a:r>
                        <a:rPr lang="en-GB" dirty="0"/>
                        <a:t>Answering this will depend on your idea. You may be exploring options or have already made a more definite plan. If it is not applicable just add N/A. This will also give us an idea of when to send your monitoring form. A rough guide is acceptable.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txBody>
                  <a:tcPr/>
                </a:tc>
                <a:extLst>
                  <a:ext uri="{0D108BD9-81ED-4DB2-BD59-A6C34878D82A}">
                    <a16:rowId xmlns:a16="http://schemas.microsoft.com/office/drawing/2014/main" val="3113950624"/>
                  </a:ext>
                </a:extLst>
              </a:tr>
            </a:tbl>
          </a:graphicData>
        </a:graphic>
      </p:graphicFrame>
      <p:graphicFrame>
        <p:nvGraphicFramePr>
          <p:cNvPr id="3" name="Table 2">
            <a:extLst>
              <a:ext uri="{FF2B5EF4-FFF2-40B4-BE49-F238E27FC236}">
                <a16:creationId xmlns:a16="http://schemas.microsoft.com/office/drawing/2014/main" id="{69949937-7504-6020-825E-3274F1C98421}"/>
              </a:ext>
            </a:extLst>
          </p:cNvPr>
          <p:cNvGraphicFramePr>
            <a:graphicFrameLocks noGrp="1"/>
          </p:cNvGraphicFramePr>
          <p:nvPr>
            <p:extLst>
              <p:ext uri="{D42A27DB-BD31-4B8C-83A1-F6EECF244321}">
                <p14:modId xmlns:p14="http://schemas.microsoft.com/office/powerpoint/2010/main" val="602647010"/>
              </p:ext>
            </p:extLst>
          </p:nvPr>
        </p:nvGraphicFramePr>
        <p:xfrm>
          <a:off x="342900" y="3267020"/>
          <a:ext cx="11226800" cy="2377440"/>
        </p:xfrm>
        <a:graphic>
          <a:graphicData uri="http://schemas.openxmlformats.org/drawingml/2006/table">
            <a:tbl>
              <a:tblPr firstRow="1" bandRow="1">
                <a:tableStyleId>{5C22544A-7EE6-4342-B048-85BDC9FD1C3A}</a:tableStyleId>
              </a:tblPr>
              <a:tblGrid>
                <a:gridCol w="11226800">
                  <a:extLst>
                    <a:ext uri="{9D8B030D-6E8A-4147-A177-3AD203B41FA5}">
                      <a16:colId xmlns:a16="http://schemas.microsoft.com/office/drawing/2014/main" val="411061681"/>
                    </a:ext>
                  </a:extLst>
                </a:gridCol>
              </a:tblGrid>
              <a:tr h="373018">
                <a:tc>
                  <a:txBody>
                    <a:bodyPr/>
                    <a:lstStyle/>
                    <a:p>
                      <a:r>
                        <a:rPr lang="en-GB" sz="2400" b="1" dirty="0">
                          <a:solidFill>
                            <a:schemeClr val="tx1"/>
                          </a:solidFill>
                        </a:rPr>
                        <a:t>Example Answer</a:t>
                      </a:r>
                    </a:p>
                  </a:txBody>
                  <a:tcPr>
                    <a:solidFill>
                      <a:schemeClr val="accent2">
                        <a:lumMod val="20000"/>
                        <a:lumOff val="80000"/>
                      </a:schemeClr>
                    </a:solidFill>
                  </a:tcPr>
                </a:tc>
                <a:extLst>
                  <a:ext uri="{0D108BD9-81ED-4DB2-BD59-A6C34878D82A}">
                    <a16:rowId xmlns:a16="http://schemas.microsoft.com/office/drawing/2014/main" val="3084629111"/>
                  </a:ext>
                </a:extLst>
              </a:tr>
              <a:tr h="871582">
                <a:tc>
                  <a:txBody>
                    <a:bodyPr/>
                    <a:lstStyle/>
                    <a:p>
                      <a:pPr marL="0" indent="0">
                        <a:buFont typeface="Arial" panose="020B0604020202020204" pitchFamily="34" charset="0"/>
                        <a:buNone/>
                      </a:pPr>
                      <a:r>
                        <a:rPr lang="en-GB" sz="2000" dirty="0"/>
                        <a:t>This will be an ongoing project that can be developed over time and adapted to meet the current needs of the service users on the ward. We are hoping to get the project started as soon as possible. At present there are off site groups that run, involving an allotment group however our patient population often means they do not have access to leave and is something that takes time to work towards. Having something positive and meaningful to offer them in the time of waiting will help to improve the relationship between staff and service users.</a:t>
                      </a:r>
                    </a:p>
                  </a:txBody>
                  <a:tcPr>
                    <a:solidFill>
                      <a:schemeClr val="accent2">
                        <a:lumMod val="20000"/>
                        <a:lumOff val="80000"/>
                      </a:schemeClr>
                    </a:solidFill>
                  </a:tcPr>
                </a:tc>
                <a:extLst>
                  <a:ext uri="{0D108BD9-81ED-4DB2-BD59-A6C34878D82A}">
                    <a16:rowId xmlns:a16="http://schemas.microsoft.com/office/drawing/2014/main" val="3113950624"/>
                  </a:ext>
                </a:extLst>
              </a:tr>
            </a:tbl>
          </a:graphicData>
        </a:graphic>
      </p:graphicFrame>
    </p:spTree>
    <p:extLst>
      <p:ext uri="{BB962C8B-B14F-4D97-AF65-F5344CB8AC3E}">
        <p14:creationId xmlns:p14="http://schemas.microsoft.com/office/powerpoint/2010/main" val="2084340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1550</TotalTime>
  <Words>3323</Words>
  <Application>Microsoft Office PowerPoint</Application>
  <PresentationFormat>Widescreen</PresentationFormat>
  <Paragraphs>342</Paragraphs>
  <Slides>34</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Aptos</vt:lpstr>
      <vt:lpstr>Aptos Display</vt:lpstr>
      <vt:lpstr>Arial</vt:lpstr>
      <vt:lpstr>Calibri</vt:lpstr>
      <vt:lpstr>Courier New</vt:lpstr>
      <vt:lpstr>Office Theme</vt:lpstr>
      <vt:lpstr>1_Office Theme</vt:lpstr>
      <vt:lpstr>PowerPoint Presentation</vt:lpstr>
      <vt:lpstr>PowerPoint Presentation</vt:lpstr>
      <vt:lpstr>PowerPoint Presentation</vt:lpstr>
      <vt:lpstr>PowerPoint Presentation</vt:lpstr>
      <vt:lpstr>Section 1: Your idea </vt:lpstr>
      <vt:lpstr>PowerPoint Presentation</vt:lpstr>
      <vt:lpstr>PowerPoint Presentation</vt:lpstr>
      <vt:lpstr>PowerPoint Presentation</vt:lpstr>
      <vt:lpstr>PowerPoint Presentation</vt:lpstr>
      <vt:lpstr>PowerPoint Presentation</vt:lpstr>
      <vt:lpstr>Section 2: Coproduction  </vt:lpstr>
      <vt:lpstr>PowerPoint Presentation</vt:lpstr>
      <vt:lpstr>PowerPoint Presentation</vt:lpstr>
      <vt:lpstr>Section 3: Impact  </vt:lpstr>
      <vt:lpstr>PowerPoint Presentation</vt:lpstr>
      <vt:lpstr>PowerPoint Presentation</vt:lpstr>
      <vt:lpstr>PowerPoint Presentation</vt:lpstr>
      <vt:lpstr>PowerPoint Presentation</vt:lpstr>
      <vt:lpstr>Section 4: Culture of Care Standards  </vt:lpstr>
      <vt:lpstr>PowerPoint Presentation</vt:lpstr>
      <vt:lpstr>PowerPoint Presentation</vt:lpstr>
      <vt:lpstr>Section 5: Risks  </vt:lpstr>
      <vt:lpstr>PowerPoint Presentation</vt:lpstr>
      <vt:lpstr>PowerPoint Presentation</vt:lpstr>
      <vt:lpstr>Section 6: Funding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wendy</dc:creator>
  <cp:lastModifiedBy>Debbie Warren</cp:lastModifiedBy>
  <cp:revision>7</cp:revision>
  <dcterms:created xsi:type="dcterms:W3CDTF">2025-01-22T12:41:55Z</dcterms:created>
  <dcterms:modified xsi:type="dcterms:W3CDTF">2025-07-22T14:58:04Z</dcterms:modified>
</cp:coreProperties>
</file>